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8" r:id="rId4"/>
    <p:sldId id="271" r:id="rId5"/>
    <p:sldId id="269" r:id="rId6"/>
    <p:sldId id="274" r:id="rId7"/>
    <p:sldId id="270" r:id="rId8"/>
    <p:sldId id="278" r:id="rId9"/>
    <p:sldId id="264" r:id="rId10"/>
    <p:sldId id="260" r:id="rId11"/>
    <p:sldId id="261" r:id="rId12"/>
    <p:sldId id="262" r:id="rId13"/>
    <p:sldId id="276" r:id="rId14"/>
    <p:sldId id="277" r:id="rId15"/>
    <p:sldId id="267" r:id="rId16"/>
    <p:sldId id="259" r:id="rId17"/>
    <p:sldId id="279" r:id="rId18"/>
    <p:sldId id="266" r:id="rId19"/>
    <p:sldId id="273" r:id="rId20"/>
    <p:sldId id="281" r:id="rId21"/>
    <p:sldId id="282" r:id="rId22"/>
    <p:sldId id="283"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B170"/>
    <a:srgbClr val="678EC9"/>
    <a:srgbClr val="666666"/>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81EE8C-C8C0-4ED8-9795-A0FA27D73AB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FD6FBED-D116-48F3-9E50-38B7A8D94C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97C420E-DBC1-462C-9602-D70BECC3BE44}"/>
              </a:ext>
            </a:extLst>
          </p:cNvPr>
          <p:cNvSpPr>
            <a:spLocks noGrp="1"/>
          </p:cNvSpPr>
          <p:nvPr>
            <p:ph type="dt" sz="half" idx="10"/>
          </p:nvPr>
        </p:nvSpPr>
        <p:spPr/>
        <p:txBody>
          <a:bodyPr/>
          <a:lstStyle/>
          <a:p>
            <a:fld id="{6F102327-325A-4788-974E-28213F2CA8C1}" type="datetimeFigureOut">
              <a:rPr lang="nl-NL" smtClean="0"/>
              <a:t>4-8-2022</a:t>
            </a:fld>
            <a:endParaRPr lang="nl-NL"/>
          </a:p>
        </p:txBody>
      </p:sp>
      <p:sp>
        <p:nvSpPr>
          <p:cNvPr id="5" name="Tijdelijke aanduiding voor voettekst 4">
            <a:extLst>
              <a:ext uri="{FF2B5EF4-FFF2-40B4-BE49-F238E27FC236}">
                <a16:creationId xmlns:a16="http://schemas.microsoft.com/office/drawing/2014/main" id="{4691F298-7E37-47B2-85E1-B0BFA8109F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A61C6A5-D8D8-4544-B0BC-B6178B979D1E}"/>
              </a:ext>
            </a:extLst>
          </p:cNvPr>
          <p:cNvSpPr>
            <a:spLocks noGrp="1"/>
          </p:cNvSpPr>
          <p:nvPr>
            <p:ph type="sldNum" sz="quarter" idx="12"/>
          </p:nvPr>
        </p:nvSpPr>
        <p:spPr/>
        <p:txBody>
          <a:bodyPr/>
          <a:lstStyle/>
          <a:p>
            <a:fld id="{A1827CCF-2BA5-424D-A543-0A74F92F3D00}" type="slidenum">
              <a:rPr lang="nl-NL" smtClean="0"/>
              <a:t>‹nr.›</a:t>
            </a:fld>
            <a:endParaRPr lang="nl-NL"/>
          </a:p>
        </p:txBody>
      </p:sp>
    </p:spTree>
    <p:extLst>
      <p:ext uri="{BB962C8B-B14F-4D97-AF65-F5344CB8AC3E}">
        <p14:creationId xmlns:p14="http://schemas.microsoft.com/office/powerpoint/2010/main" val="2013235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5D4DD8-169B-4317-BD05-24076E300DE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DAC9580C-4106-408A-B0EA-BDF6DED3E8D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3D3ED2E-6C39-405F-ACCC-4B874A807647}"/>
              </a:ext>
            </a:extLst>
          </p:cNvPr>
          <p:cNvSpPr>
            <a:spLocks noGrp="1"/>
          </p:cNvSpPr>
          <p:nvPr>
            <p:ph type="dt" sz="half" idx="10"/>
          </p:nvPr>
        </p:nvSpPr>
        <p:spPr/>
        <p:txBody>
          <a:bodyPr/>
          <a:lstStyle/>
          <a:p>
            <a:fld id="{6F102327-325A-4788-974E-28213F2CA8C1}" type="datetimeFigureOut">
              <a:rPr lang="nl-NL" smtClean="0"/>
              <a:t>4-8-2022</a:t>
            </a:fld>
            <a:endParaRPr lang="nl-NL"/>
          </a:p>
        </p:txBody>
      </p:sp>
      <p:sp>
        <p:nvSpPr>
          <p:cNvPr id="5" name="Tijdelijke aanduiding voor voettekst 4">
            <a:extLst>
              <a:ext uri="{FF2B5EF4-FFF2-40B4-BE49-F238E27FC236}">
                <a16:creationId xmlns:a16="http://schemas.microsoft.com/office/drawing/2014/main" id="{0A7DA720-6E35-41A8-85F5-34BBC925C2A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83BCCE1-290F-4DF2-86DA-C284E393F7C0}"/>
              </a:ext>
            </a:extLst>
          </p:cNvPr>
          <p:cNvSpPr>
            <a:spLocks noGrp="1"/>
          </p:cNvSpPr>
          <p:nvPr>
            <p:ph type="sldNum" sz="quarter" idx="12"/>
          </p:nvPr>
        </p:nvSpPr>
        <p:spPr/>
        <p:txBody>
          <a:bodyPr/>
          <a:lstStyle/>
          <a:p>
            <a:fld id="{A1827CCF-2BA5-424D-A543-0A74F92F3D00}" type="slidenum">
              <a:rPr lang="nl-NL" smtClean="0"/>
              <a:t>‹nr.›</a:t>
            </a:fld>
            <a:endParaRPr lang="nl-NL"/>
          </a:p>
        </p:txBody>
      </p:sp>
    </p:spTree>
    <p:extLst>
      <p:ext uri="{BB962C8B-B14F-4D97-AF65-F5344CB8AC3E}">
        <p14:creationId xmlns:p14="http://schemas.microsoft.com/office/powerpoint/2010/main" val="3647604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B198F94-0BBF-4A61-A5C9-4EFA0E8A7C0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118E9B4-1CD4-4C24-AFAF-CBA932A2CFD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13CAD51-68E9-460E-AF71-99AA2E12DBF1}"/>
              </a:ext>
            </a:extLst>
          </p:cNvPr>
          <p:cNvSpPr>
            <a:spLocks noGrp="1"/>
          </p:cNvSpPr>
          <p:nvPr>
            <p:ph type="dt" sz="half" idx="10"/>
          </p:nvPr>
        </p:nvSpPr>
        <p:spPr/>
        <p:txBody>
          <a:bodyPr/>
          <a:lstStyle/>
          <a:p>
            <a:fld id="{6F102327-325A-4788-974E-28213F2CA8C1}" type="datetimeFigureOut">
              <a:rPr lang="nl-NL" smtClean="0"/>
              <a:t>4-8-2022</a:t>
            </a:fld>
            <a:endParaRPr lang="nl-NL"/>
          </a:p>
        </p:txBody>
      </p:sp>
      <p:sp>
        <p:nvSpPr>
          <p:cNvPr id="5" name="Tijdelijke aanduiding voor voettekst 4">
            <a:extLst>
              <a:ext uri="{FF2B5EF4-FFF2-40B4-BE49-F238E27FC236}">
                <a16:creationId xmlns:a16="http://schemas.microsoft.com/office/drawing/2014/main" id="{14BEB102-6CD8-48CD-9C47-BBCAA7196CB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A58C4A8-B3CC-4243-9DDC-40489F8D9A3B}"/>
              </a:ext>
            </a:extLst>
          </p:cNvPr>
          <p:cNvSpPr>
            <a:spLocks noGrp="1"/>
          </p:cNvSpPr>
          <p:nvPr>
            <p:ph type="sldNum" sz="quarter" idx="12"/>
          </p:nvPr>
        </p:nvSpPr>
        <p:spPr/>
        <p:txBody>
          <a:bodyPr/>
          <a:lstStyle/>
          <a:p>
            <a:fld id="{A1827CCF-2BA5-424D-A543-0A74F92F3D00}" type="slidenum">
              <a:rPr lang="nl-NL" smtClean="0"/>
              <a:t>‹nr.›</a:t>
            </a:fld>
            <a:endParaRPr lang="nl-NL"/>
          </a:p>
        </p:txBody>
      </p:sp>
    </p:spTree>
    <p:extLst>
      <p:ext uri="{BB962C8B-B14F-4D97-AF65-F5344CB8AC3E}">
        <p14:creationId xmlns:p14="http://schemas.microsoft.com/office/powerpoint/2010/main" val="377310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F5DF5E-8E3B-4B35-B274-1CD8185A610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AED7078-F9A9-43DD-9D2F-01AA2E54ED6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072FF99-993A-4B33-B94B-CAA1DCA6361A}"/>
              </a:ext>
            </a:extLst>
          </p:cNvPr>
          <p:cNvSpPr>
            <a:spLocks noGrp="1"/>
          </p:cNvSpPr>
          <p:nvPr>
            <p:ph type="dt" sz="half" idx="10"/>
          </p:nvPr>
        </p:nvSpPr>
        <p:spPr/>
        <p:txBody>
          <a:bodyPr/>
          <a:lstStyle/>
          <a:p>
            <a:fld id="{6F102327-325A-4788-974E-28213F2CA8C1}" type="datetimeFigureOut">
              <a:rPr lang="nl-NL" smtClean="0"/>
              <a:t>4-8-2022</a:t>
            </a:fld>
            <a:endParaRPr lang="nl-NL"/>
          </a:p>
        </p:txBody>
      </p:sp>
      <p:sp>
        <p:nvSpPr>
          <p:cNvPr id="5" name="Tijdelijke aanduiding voor voettekst 4">
            <a:extLst>
              <a:ext uri="{FF2B5EF4-FFF2-40B4-BE49-F238E27FC236}">
                <a16:creationId xmlns:a16="http://schemas.microsoft.com/office/drawing/2014/main" id="{08603A05-C453-4722-B8F8-7620EB21F89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12BBA9B-E689-4C77-BCFE-3D7A2D7909E6}"/>
              </a:ext>
            </a:extLst>
          </p:cNvPr>
          <p:cNvSpPr>
            <a:spLocks noGrp="1"/>
          </p:cNvSpPr>
          <p:nvPr>
            <p:ph type="sldNum" sz="quarter" idx="12"/>
          </p:nvPr>
        </p:nvSpPr>
        <p:spPr/>
        <p:txBody>
          <a:bodyPr/>
          <a:lstStyle/>
          <a:p>
            <a:fld id="{A1827CCF-2BA5-424D-A543-0A74F92F3D00}" type="slidenum">
              <a:rPr lang="nl-NL" smtClean="0"/>
              <a:t>‹nr.›</a:t>
            </a:fld>
            <a:endParaRPr lang="nl-NL"/>
          </a:p>
        </p:txBody>
      </p:sp>
    </p:spTree>
    <p:extLst>
      <p:ext uri="{BB962C8B-B14F-4D97-AF65-F5344CB8AC3E}">
        <p14:creationId xmlns:p14="http://schemas.microsoft.com/office/powerpoint/2010/main" val="762864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10F67A-60E1-4230-9E70-8ED32E120EA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404C233-5263-4010-A8F0-7C60C6373A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B03223F-F872-497A-9048-0A7358ABE1D1}"/>
              </a:ext>
            </a:extLst>
          </p:cNvPr>
          <p:cNvSpPr>
            <a:spLocks noGrp="1"/>
          </p:cNvSpPr>
          <p:nvPr>
            <p:ph type="dt" sz="half" idx="10"/>
          </p:nvPr>
        </p:nvSpPr>
        <p:spPr/>
        <p:txBody>
          <a:bodyPr/>
          <a:lstStyle/>
          <a:p>
            <a:fld id="{6F102327-325A-4788-974E-28213F2CA8C1}" type="datetimeFigureOut">
              <a:rPr lang="nl-NL" smtClean="0"/>
              <a:t>4-8-2022</a:t>
            </a:fld>
            <a:endParaRPr lang="nl-NL"/>
          </a:p>
        </p:txBody>
      </p:sp>
      <p:sp>
        <p:nvSpPr>
          <p:cNvPr id="5" name="Tijdelijke aanduiding voor voettekst 4">
            <a:extLst>
              <a:ext uri="{FF2B5EF4-FFF2-40B4-BE49-F238E27FC236}">
                <a16:creationId xmlns:a16="http://schemas.microsoft.com/office/drawing/2014/main" id="{9FE0BF5E-554A-4C0E-84D6-F0B51A6896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2DCA38B-14DA-4E49-BC20-4396E37D1D1A}"/>
              </a:ext>
            </a:extLst>
          </p:cNvPr>
          <p:cNvSpPr>
            <a:spLocks noGrp="1"/>
          </p:cNvSpPr>
          <p:nvPr>
            <p:ph type="sldNum" sz="quarter" idx="12"/>
          </p:nvPr>
        </p:nvSpPr>
        <p:spPr/>
        <p:txBody>
          <a:bodyPr/>
          <a:lstStyle/>
          <a:p>
            <a:fld id="{A1827CCF-2BA5-424D-A543-0A74F92F3D00}" type="slidenum">
              <a:rPr lang="nl-NL" smtClean="0"/>
              <a:t>‹nr.›</a:t>
            </a:fld>
            <a:endParaRPr lang="nl-NL"/>
          </a:p>
        </p:txBody>
      </p:sp>
    </p:spTree>
    <p:extLst>
      <p:ext uri="{BB962C8B-B14F-4D97-AF65-F5344CB8AC3E}">
        <p14:creationId xmlns:p14="http://schemas.microsoft.com/office/powerpoint/2010/main" val="713311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562091-4440-4EF4-915E-0FE8D007142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6C07F80-60F8-413B-A4FD-4111F5AFD79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EBFFDFE-E892-42DD-8242-39DD80BE2F4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B809ADA-BEE9-4F57-A388-FC5F45C9DC75}"/>
              </a:ext>
            </a:extLst>
          </p:cNvPr>
          <p:cNvSpPr>
            <a:spLocks noGrp="1"/>
          </p:cNvSpPr>
          <p:nvPr>
            <p:ph type="dt" sz="half" idx="10"/>
          </p:nvPr>
        </p:nvSpPr>
        <p:spPr/>
        <p:txBody>
          <a:bodyPr/>
          <a:lstStyle/>
          <a:p>
            <a:fld id="{6F102327-325A-4788-974E-28213F2CA8C1}" type="datetimeFigureOut">
              <a:rPr lang="nl-NL" smtClean="0"/>
              <a:t>4-8-2022</a:t>
            </a:fld>
            <a:endParaRPr lang="nl-NL"/>
          </a:p>
        </p:txBody>
      </p:sp>
      <p:sp>
        <p:nvSpPr>
          <p:cNvPr id="6" name="Tijdelijke aanduiding voor voettekst 5">
            <a:extLst>
              <a:ext uri="{FF2B5EF4-FFF2-40B4-BE49-F238E27FC236}">
                <a16:creationId xmlns:a16="http://schemas.microsoft.com/office/drawing/2014/main" id="{200C4FBF-DF64-4133-BCE6-40DED9A1676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0FF60EC-1353-450F-8802-0A05145B5305}"/>
              </a:ext>
            </a:extLst>
          </p:cNvPr>
          <p:cNvSpPr>
            <a:spLocks noGrp="1"/>
          </p:cNvSpPr>
          <p:nvPr>
            <p:ph type="sldNum" sz="quarter" idx="12"/>
          </p:nvPr>
        </p:nvSpPr>
        <p:spPr/>
        <p:txBody>
          <a:bodyPr/>
          <a:lstStyle/>
          <a:p>
            <a:fld id="{A1827CCF-2BA5-424D-A543-0A74F92F3D00}" type="slidenum">
              <a:rPr lang="nl-NL" smtClean="0"/>
              <a:t>‹nr.›</a:t>
            </a:fld>
            <a:endParaRPr lang="nl-NL"/>
          </a:p>
        </p:txBody>
      </p:sp>
    </p:spTree>
    <p:extLst>
      <p:ext uri="{BB962C8B-B14F-4D97-AF65-F5344CB8AC3E}">
        <p14:creationId xmlns:p14="http://schemas.microsoft.com/office/powerpoint/2010/main" val="3359240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A1A06-1EFC-4944-A801-B8D56860280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BCA111F-63E3-4658-B04F-BB3EFD893C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6AFA152-6C89-43D2-A7B3-3BD240AE520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441A576-09BB-4243-AF41-A7CE390F41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81BD6DB-F696-495E-BA61-8D01BD7A2EC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AD3B78E-30B5-4475-A386-0D36D5123B19}"/>
              </a:ext>
            </a:extLst>
          </p:cNvPr>
          <p:cNvSpPr>
            <a:spLocks noGrp="1"/>
          </p:cNvSpPr>
          <p:nvPr>
            <p:ph type="dt" sz="half" idx="10"/>
          </p:nvPr>
        </p:nvSpPr>
        <p:spPr/>
        <p:txBody>
          <a:bodyPr/>
          <a:lstStyle/>
          <a:p>
            <a:fld id="{6F102327-325A-4788-974E-28213F2CA8C1}" type="datetimeFigureOut">
              <a:rPr lang="nl-NL" smtClean="0"/>
              <a:t>4-8-2022</a:t>
            </a:fld>
            <a:endParaRPr lang="nl-NL"/>
          </a:p>
        </p:txBody>
      </p:sp>
      <p:sp>
        <p:nvSpPr>
          <p:cNvPr id="8" name="Tijdelijke aanduiding voor voettekst 7">
            <a:extLst>
              <a:ext uri="{FF2B5EF4-FFF2-40B4-BE49-F238E27FC236}">
                <a16:creationId xmlns:a16="http://schemas.microsoft.com/office/drawing/2014/main" id="{3DE9A59C-CC32-4131-8E12-39D25D076DC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36A6169-4706-4280-ACA4-B0CB67B185DB}"/>
              </a:ext>
            </a:extLst>
          </p:cNvPr>
          <p:cNvSpPr>
            <a:spLocks noGrp="1"/>
          </p:cNvSpPr>
          <p:nvPr>
            <p:ph type="sldNum" sz="quarter" idx="12"/>
          </p:nvPr>
        </p:nvSpPr>
        <p:spPr/>
        <p:txBody>
          <a:bodyPr/>
          <a:lstStyle/>
          <a:p>
            <a:fld id="{A1827CCF-2BA5-424D-A543-0A74F92F3D00}" type="slidenum">
              <a:rPr lang="nl-NL" smtClean="0"/>
              <a:t>‹nr.›</a:t>
            </a:fld>
            <a:endParaRPr lang="nl-NL"/>
          </a:p>
        </p:txBody>
      </p:sp>
    </p:spTree>
    <p:extLst>
      <p:ext uri="{BB962C8B-B14F-4D97-AF65-F5344CB8AC3E}">
        <p14:creationId xmlns:p14="http://schemas.microsoft.com/office/powerpoint/2010/main" val="1138857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645CFF-41F9-47D7-96E5-3088E03604A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3A16DD4-0656-4A59-82DB-DF3FBE038332}"/>
              </a:ext>
            </a:extLst>
          </p:cNvPr>
          <p:cNvSpPr>
            <a:spLocks noGrp="1"/>
          </p:cNvSpPr>
          <p:nvPr>
            <p:ph type="dt" sz="half" idx="10"/>
          </p:nvPr>
        </p:nvSpPr>
        <p:spPr/>
        <p:txBody>
          <a:bodyPr/>
          <a:lstStyle/>
          <a:p>
            <a:fld id="{6F102327-325A-4788-974E-28213F2CA8C1}" type="datetimeFigureOut">
              <a:rPr lang="nl-NL" smtClean="0"/>
              <a:t>4-8-2022</a:t>
            </a:fld>
            <a:endParaRPr lang="nl-NL"/>
          </a:p>
        </p:txBody>
      </p:sp>
      <p:sp>
        <p:nvSpPr>
          <p:cNvPr id="4" name="Tijdelijke aanduiding voor voettekst 3">
            <a:extLst>
              <a:ext uri="{FF2B5EF4-FFF2-40B4-BE49-F238E27FC236}">
                <a16:creationId xmlns:a16="http://schemas.microsoft.com/office/drawing/2014/main" id="{200BBF39-5E39-448E-A355-4E9002753760}"/>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C1E5291-E846-4588-860A-CA22AB61CDFC}"/>
              </a:ext>
            </a:extLst>
          </p:cNvPr>
          <p:cNvSpPr>
            <a:spLocks noGrp="1"/>
          </p:cNvSpPr>
          <p:nvPr>
            <p:ph type="sldNum" sz="quarter" idx="12"/>
          </p:nvPr>
        </p:nvSpPr>
        <p:spPr/>
        <p:txBody>
          <a:bodyPr/>
          <a:lstStyle/>
          <a:p>
            <a:fld id="{A1827CCF-2BA5-424D-A543-0A74F92F3D00}" type="slidenum">
              <a:rPr lang="nl-NL" smtClean="0"/>
              <a:t>‹nr.›</a:t>
            </a:fld>
            <a:endParaRPr lang="nl-NL"/>
          </a:p>
        </p:txBody>
      </p:sp>
    </p:spTree>
    <p:extLst>
      <p:ext uri="{BB962C8B-B14F-4D97-AF65-F5344CB8AC3E}">
        <p14:creationId xmlns:p14="http://schemas.microsoft.com/office/powerpoint/2010/main" val="186742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4FB2685-3747-4B1F-8A9A-3016887C0C38}"/>
              </a:ext>
            </a:extLst>
          </p:cNvPr>
          <p:cNvSpPr>
            <a:spLocks noGrp="1"/>
          </p:cNvSpPr>
          <p:nvPr>
            <p:ph type="dt" sz="half" idx="10"/>
          </p:nvPr>
        </p:nvSpPr>
        <p:spPr/>
        <p:txBody>
          <a:bodyPr/>
          <a:lstStyle/>
          <a:p>
            <a:fld id="{6F102327-325A-4788-974E-28213F2CA8C1}" type="datetimeFigureOut">
              <a:rPr lang="nl-NL" smtClean="0"/>
              <a:t>4-8-2022</a:t>
            </a:fld>
            <a:endParaRPr lang="nl-NL"/>
          </a:p>
        </p:txBody>
      </p:sp>
      <p:sp>
        <p:nvSpPr>
          <p:cNvPr id="3" name="Tijdelijke aanduiding voor voettekst 2">
            <a:extLst>
              <a:ext uri="{FF2B5EF4-FFF2-40B4-BE49-F238E27FC236}">
                <a16:creationId xmlns:a16="http://schemas.microsoft.com/office/drawing/2014/main" id="{62440201-9979-4DC1-A3AF-3BBBF828F43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A9ED490-B82C-4813-A447-E068E8ADC5CC}"/>
              </a:ext>
            </a:extLst>
          </p:cNvPr>
          <p:cNvSpPr>
            <a:spLocks noGrp="1"/>
          </p:cNvSpPr>
          <p:nvPr>
            <p:ph type="sldNum" sz="quarter" idx="12"/>
          </p:nvPr>
        </p:nvSpPr>
        <p:spPr/>
        <p:txBody>
          <a:bodyPr/>
          <a:lstStyle/>
          <a:p>
            <a:fld id="{A1827CCF-2BA5-424D-A543-0A74F92F3D00}" type="slidenum">
              <a:rPr lang="nl-NL" smtClean="0"/>
              <a:t>‹nr.›</a:t>
            </a:fld>
            <a:endParaRPr lang="nl-NL"/>
          </a:p>
        </p:txBody>
      </p:sp>
    </p:spTree>
    <p:extLst>
      <p:ext uri="{BB962C8B-B14F-4D97-AF65-F5344CB8AC3E}">
        <p14:creationId xmlns:p14="http://schemas.microsoft.com/office/powerpoint/2010/main" val="216200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CC98DE-FDEB-4F8F-9686-157A757EA73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D46A710-186C-4C46-91A6-F66B9A225C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AA0D788-ECDA-4B7D-842E-853FAF011E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CE055DB-ED0F-4116-B235-DCB4388657FF}"/>
              </a:ext>
            </a:extLst>
          </p:cNvPr>
          <p:cNvSpPr>
            <a:spLocks noGrp="1"/>
          </p:cNvSpPr>
          <p:nvPr>
            <p:ph type="dt" sz="half" idx="10"/>
          </p:nvPr>
        </p:nvSpPr>
        <p:spPr/>
        <p:txBody>
          <a:bodyPr/>
          <a:lstStyle/>
          <a:p>
            <a:fld id="{6F102327-325A-4788-974E-28213F2CA8C1}" type="datetimeFigureOut">
              <a:rPr lang="nl-NL" smtClean="0"/>
              <a:t>4-8-2022</a:t>
            </a:fld>
            <a:endParaRPr lang="nl-NL"/>
          </a:p>
        </p:txBody>
      </p:sp>
      <p:sp>
        <p:nvSpPr>
          <p:cNvPr id="6" name="Tijdelijke aanduiding voor voettekst 5">
            <a:extLst>
              <a:ext uri="{FF2B5EF4-FFF2-40B4-BE49-F238E27FC236}">
                <a16:creationId xmlns:a16="http://schemas.microsoft.com/office/drawing/2014/main" id="{5E2BA5E7-188B-4AD0-8877-F83B51CB0C7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C973587-9104-41CD-B970-FE9FE098CC9A}"/>
              </a:ext>
            </a:extLst>
          </p:cNvPr>
          <p:cNvSpPr>
            <a:spLocks noGrp="1"/>
          </p:cNvSpPr>
          <p:nvPr>
            <p:ph type="sldNum" sz="quarter" idx="12"/>
          </p:nvPr>
        </p:nvSpPr>
        <p:spPr/>
        <p:txBody>
          <a:bodyPr/>
          <a:lstStyle/>
          <a:p>
            <a:fld id="{A1827CCF-2BA5-424D-A543-0A74F92F3D00}" type="slidenum">
              <a:rPr lang="nl-NL" smtClean="0"/>
              <a:t>‹nr.›</a:t>
            </a:fld>
            <a:endParaRPr lang="nl-NL"/>
          </a:p>
        </p:txBody>
      </p:sp>
    </p:spTree>
    <p:extLst>
      <p:ext uri="{BB962C8B-B14F-4D97-AF65-F5344CB8AC3E}">
        <p14:creationId xmlns:p14="http://schemas.microsoft.com/office/powerpoint/2010/main" val="1411832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BF5DF9-482D-42B0-9921-15911F06EFD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CD8656E-8E27-4C24-92C7-E8EEAC8936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B29C3D8-0CD7-4103-9440-6819FB45B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B6026AE-7D43-4ADE-B652-9BD952A3C704}"/>
              </a:ext>
            </a:extLst>
          </p:cNvPr>
          <p:cNvSpPr>
            <a:spLocks noGrp="1"/>
          </p:cNvSpPr>
          <p:nvPr>
            <p:ph type="dt" sz="half" idx="10"/>
          </p:nvPr>
        </p:nvSpPr>
        <p:spPr/>
        <p:txBody>
          <a:bodyPr/>
          <a:lstStyle/>
          <a:p>
            <a:fld id="{6F102327-325A-4788-974E-28213F2CA8C1}" type="datetimeFigureOut">
              <a:rPr lang="nl-NL" smtClean="0"/>
              <a:t>4-8-2022</a:t>
            </a:fld>
            <a:endParaRPr lang="nl-NL"/>
          </a:p>
        </p:txBody>
      </p:sp>
      <p:sp>
        <p:nvSpPr>
          <p:cNvPr id="6" name="Tijdelijke aanduiding voor voettekst 5">
            <a:extLst>
              <a:ext uri="{FF2B5EF4-FFF2-40B4-BE49-F238E27FC236}">
                <a16:creationId xmlns:a16="http://schemas.microsoft.com/office/drawing/2014/main" id="{57188916-4C52-425A-B707-29FEA22674D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2CF8ED8-F800-4AD8-A5E0-5C9A0EB335F3}"/>
              </a:ext>
            </a:extLst>
          </p:cNvPr>
          <p:cNvSpPr>
            <a:spLocks noGrp="1"/>
          </p:cNvSpPr>
          <p:nvPr>
            <p:ph type="sldNum" sz="quarter" idx="12"/>
          </p:nvPr>
        </p:nvSpPr>
        <p:spPr/>
        <p:txBody>
          <a:bodyPr/>
          <a:lstStyle/>
          <a:p>
            <a:fld id="{A1827CCF-2BA5-424D-A543-0A74F92F3D00}" type="slidenum">
              <a:rPr lang="nl-NL" smtClean="0"/>
              <a:t>‹nr.›</a:t>
            </a:fld>
            <a:endParaRPr lang="nl-NL"/>
          </a:p>
        </p:txBody>
      </p:sp>
    </p:spTree>
    <p:extLst>
      <p:ext uri="{BB962C8B-B14F-4D97-AF65-F5344CB8AC3E}">
        <p14:creationId xmlns:p14="http://schemas.microsoft.com/office/powerpoint/2010/main" val="2442551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CCAFECC-280C-4BC7-B958-1F2CE49E62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9AC9069-9294-463B-AF52-8CDB12EA1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16D6621-BD42-4484-A03B-9B3AADB91F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02327-325A-4788-974E-28213F2CA8C1}" type="datetimeFigureOut">
              <a:rPr lang="nl-NL" smtClean="0"/>
              <a:t>4-8-2022</a:t>
            </a:fld>
            <a:endParaRPr lang="nl-NL"/>
          </a:p>
        </p:txBody>
      </p:sp>
      <p:sp>
        <p:nvSpPr>
          <p:cNvPr id="5" name="Tijdelijke aanduiding voor voettekst 4">
            <a:extLst>
              <a:ext uri="{FF2B5EF4-FFF2-40B4-BE49-F238E27FC236}">
                <a16:creationId xmlns:a16="http://schemas.microsoft.com/office/drawing/2014/main" id="{3A48BE46-1A92-4238-B866-6F0D429E77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EAA69809-1AA7-4CA1-987F-8978C32D4F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827CCF-2BA5-424D-A543-0A74F92F3D00}" type="slidenum">
              <a:rPr lang="nl-NL" smtClean="0"/>
              <a:t>‹nr.›</a:t>
            </a:fld>
            <a:endParaRPr lang="nl-NL"/>
          </a:p>
        </p:txBody>
      </p:sp>
    </p:spTree>
    <p:extLst>
      <p:ext uri="{BB962C8B-B14F-4D97-AF65-F5344CB8AC3E}">
        <p14:creationId xmlns:p14="http://schemas.microsoft.com/office/powerpoint/2010/main" val="4013780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hyperlink" Target="https://www.deklimaatjes.com/" TargetMode="External"/><Relationship Id="rId7" Type="http://schemas.openxmlformats.org/officeDocument/2006/relationships/image" Target="../media/image18.png"/><Relationship Id="rId2" Type="http://schemas.openxmlformats.org/officeDocument/2006/relationships/hyperlink" Target="https://www.beerenstaartje.nl/"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svg"/><Relationship Id="rId4" Type="http://schemas.openxmlformats.org/officeDocument/2006/relationships/image" Target="../media/image15.jpe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svg"/><Relationship Id="rId2" Type="http://schemas.openxmlformats.org/officeDocument/2006/relationships/hyperlink" Target="https://www.klimaatadaptatiebrabant.nl/klimaatwarenhuis-detail/372/Klimaatspel--regio-Het-Land-van-Cuijk" TargetMode="Externa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hyperlink" Target="https://www.klimaatadaptatiebrabant.nl/klimaatwarenhuis-detail/321/Watertafel---handleiding" TargetMode="Externa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hyperlink" Target="https://www.klimaatadaptatiebrabant.nl/klimaatwarenhuis-detail/322/Klimaatwagen---handleiding" TargetMode="Externa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9.png"/><Relationship Id="rId7" Type="http://schemas.openxmlformats.org/officeDocument/2006/relationships/image" Target="../media/image36.jpeg"/><Relationship Id="rId2" Type="http://schemas.openxmlformats.org/officeDocument/2006/relationships/hyperlink" Target="https://www.klimaatadaptatiebrabant.nl/klimaatwarenhuis-detail/319/Oerfestival---uitleg-fijne-stand" TargetMode="Externa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 Id="rId9"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hyperlink" Target="https://www.klimaatadaptatiebrabant.nl/design-thinking/eindhoven/interview"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hyperlink" Target="https://www.natuurvoorelkaar.nl/pagina/16/gratis-serious-game-klimaatactief-schoolplein" TargetMode="External"/><Relationship Id="rId7" Type="http://schemas.openxmlformats.org/officeDocument/2006/relationships/image" Target="../media/image20.png"/><Relationship Id="rId2" Type="http://schemas.openxmlformats.org/officeDocument/2006/relationships/hyperlink" Target="https://www.oogpunt.com/spraakwater" TargetMode="Externa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13.png"/><Relationship Id="rId4" Type="http://schemas.openxmlformats.org/officeDocument/2006/relationships/hyperlink" Target="https://www.tauw.nl/static/default/files/documents/pdf/op%20welk%20gebied/Handleiding%20leerkrachten%20Serious%20Game%20Klimaatschoolplein%20(1).pdf" TargetMode="External"/><Relationship Id="rId9" Type="http://schemas.openxmlformats.org/officeDocument/2006/relationships/hyperlink" Target="https://www.tauw.nl/static/default/files/documents/pdf/op%20welk%20gebied/Handleiding%20voor%20thuis%20Serious%20Game%20Klimaatschoolplein%20(1).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s://www.klimaatadaptatiebrabant.nl/klimaatwarenhuis-detail/372/Klimaatspel--regio-Het-Land-van-Cuijk" TargetMode="External"/><Relationship Id="rId1" Type="http://schemas.openxmlformats.org/officeDocument/2006/relationships/slideLayout" Target="../slideLayouts/slideLayout2.xml"/><Relationship Id="rId4" Type="http://schemas.openxmlformats.org/officeDocument/2006/relationships/hyperlink" Target="https://www.klimaatadaptatiebrabant.nl/klimaatwarenhuis-detail/413/Mobiliteit--duurzaamheid---scholenopdrach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roenblauweschoolpleinen.nl/voorbeeldprojecten" TargetMode="External"/><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hyperlink" Target="https://stadsoase.eu/groenblauwe-schoolpleinen" TargetMode="External"/><Relationship Id="rId5" Type="http://schemas.openxmlformats.org/officeDocument/2006/relationships/hyperlink" Target="http://www.speelnatuur.nl/portfolio-groene-schoolpleinen/" TargetMode="External"/><Relationship Id="rId4" Type="http://schemas.openxmlformats.org/officeDocument/2006/relationships/hyperlink" Target="https://www.natuurlijkschoolplein.nl/"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jpg"/><Relationship Id="rId7" Type="http://schemas.openxmlformats.org/officeDocument/2006/relationships/image" Target="../media/image48.png"/><Relationship Id="rId2" Type="http://schemas.openxmlformats.org/officeDocument/2006/relationships/hyperlink" Target="https://www.klimaatadaptatiebrabant.nl/klimaatwarenhuis-detail/372/Klimaatspel--regio-Het-Land-van-Cuijk" TargetMode="External"/><Relationship Id="rId1" Type="http://schemas.openxmlformats.org/officeDocument/2006/relationships/slideLayout" Target="../slideLayouts/slideLayout2.xml"/><Relationship Id="rId6" Type="http://schemas.openxmlformats.org/officeDocument/2006/relationships/hyperlink" Target="https://www.oogpunt.com/" TargetMode="External"/><Relationship Id="rId5" Type="http://schemas.openxmlformats.org/officeDocument/2006/relationships/image" Target="../media/image47.wmf"/><Relationship Id="rId4" Type="http://schemas.openxmlformats.org/officeDocument/2006/relationships/oleObject" Target="../embeddings/oleObject2.bin"/><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s://www.klimaatadaptatiebrabant.nl/klimaatwarenhuis-detail/372/Klimaatspel--regio-Het-Land-van-Cuijk" TargetMode="External"/><Relationship Id="rId7" Type="http://schemas.openxmlformats.org/officeDocument/2006/relationships/image" Target="../media/image46.jpg"/><Relationship Id="rId2" Type="http://schemas.openxmlformats.org/officeDocument/2006/relationships/slideLayout" Target="../slideLayouts/slideLayout2.xml"/><Relationship Id="rId1" Type="http://schemas.openxmlformats.org/officeDocument/2006/relationships/video" Target="https://www.youtube.com/embed/mY_dodZC9Io?list=PLcQAHyWeSnoLLnTmi_iCubsMGvSaxfhCa" TargetMode="External"/><Relationship Id="rId6" Type="http://schemas.openxmlformats.org/officeDocument/2006/relationships/hyperlink" Target="https://www.youtube.com/watch?v=mY_dodZC9Io&amp;list=PLcQAHyWeSnoLLnTmi_iCubsMGvSaxfhCa&amp;index=4" TargetMode="External"/><Relationship Id="rId5" Type="http://schemas.openxmlformats.org/officeDocument/2006/relationships/hyperlink" Target="https://www.klimaatadaptatiebrabant.nl/klimaatwarenhuis-detail/413/Mobiliteit--duurzaamheid---scholenopdracht" TargetMode="External"/><Relationship Id="rId10" Type="http://schemas.openxmlformats.org/officeDocument/2006/relationships/image" Target="../media/image53.png"/><Relationship Id="rId4" Type="http://schemas.openxmlformats.org/officeDocument/2006/relationships/hyperlink" Target="https://www.youtube.com/watch?v=hA7GGbeewKU&amp;list=PLcQAHyWeSnoLLnTmi_iCubsMGvSaxfhCa&amp;index=6" TargetMode="External"/><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www.ivn.nl/provincies/noord-brabant/aanvragen-inspiratieboekje-10-dingen-om-te-doen-op-en-rondom-je-schoolplein" TargetMode="External"/><Relationship Id="rId1" Type="http://schemas.openxmlformats.org/officeDocument/2006/relationships/slideLayout" Target="../slideLayouts/slideLayout2.xml"/><Relationship Id="rId4" Type="http://schemas.openxmlformats.org/officeDocument/2006/relationships/image" Target="../media/image6.wmf"/></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s://klimaatadaptatiebrabant.nl/klimaatwarenhui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hyperlink" Target="https://winkel.ivn.nl/onderwijsmateriaal/leskisten/" TargetMode="Externa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hyperlink" Target="https://watereducatie.nl/educatief-aanbod/basisonderwijs" TargetMode="External"/><Relationship Id="rId2" Type="http://schemas.openxmlformats.org/officeDocument/2006/relationships/hyperlink" Target="https://www.aandeslagmetafval.nl/nme_zoeker" TargetMode="External"/><Relationship Id="rId16" Type="http://schemas.openxmlformats.org/officeDocument/2006/relationships/hyperlink" Target="https://www.natuurwijs.nl/natuuropdrachten" TargetMode="External"/><Relationship Id="rId1" Type="http://schemas.openxmlformats.org/officeDocument/2006/relationships/slideLayout" Target="../slideLayouts/slideLayout2.xml"/><Relationship Id="rId6" Type="http://schemas.openxmlformats.org/officeDocument/2006/relationships/hyperlink" Target="http://www.valuefromurine.eu/education/wetsus-talent-program/voortgezet-onderwijs/dvd-pakket-watertechnologie" TargetMode="External"/><Relationship Id="rId11" Type="http://schemas.openxmlformats.org/officeDocument/2006/relationships/image" Target="../media/image11.png"/><Relationship Id="rId5" Type="http://schemas.openxmlformats.org/officeDocument/2006/relationships/hyperlink" Target="https://www.wur.nl/nl/Onderwijs-Opleidingen/Wetenschapsknooppunt/Ons-aanbod/Lesmateriaal.htm" TargetMode="External"/><Relationship Id="rId15" Type="http://schemas.openxmlformats.org/officeDocument/2006/relationships/hyperlink" Target="https://www.buitenlesdag.nl/buitenlessen" TargetMode="External"/><Relationship Id="rId10" Type="http://schemas.openxmlformats.org/officeDocument/2006/relationships/image" Target="../media/image10.svg"/><Relationship Id="rId4" Type="http://schemas.openxmlformats.org/officeDocument/2006/relationships/hyperlink" Target="https://www.nmegids.nl/algemeen/lesaanbod/nmegids.php?aanbieder=me&amp;doel=overzicht" TargetMode="External"/><Relationship Id="rId9" Type="http://schemas.openxmlformats.org/officeDocument/2006/relationships/image" Target="../media/image9.png"/><Relationship Id="rId1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Arc 29">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8A97C97-7A88-485B-BBDD-F60E623956C6}"/>
              </a:ext>
            </a:extLst>
          </p:cNvPr>
          <p:cNvSpPr>
            <a:spLocks noGrp="1"/>
          </p:cNvSpPr>
          <p:nvPr>
            <p:ph type="ctrTitle"/>
          </p:nvPr>
        </p:nvSpPr>
        <p:spPr>
          <a:xfrm>
            <a:off x="4038600" y="1939159"/>
            <a:ext cx="7644627" cy="2751086"/>
          </a:xfrm>
        </p:spPr>
        <p:txBody>
          <a:bodyPr>
            <a:normAutofit/>
          </a:bodyPr>
          <a:lstStyle/>
          <a:p>
            <a:pPr algn="r"/>
            <a:r>
              <a:rPr lang="nl-NL"/>
              <a:t>Onderwijs</a:t>
            </a:r>
          </a:p>
        </p:txBody>
      </p:sp>
      <p:sp>
        <p:nvSpPr>
          <p:cNvPr id="3" name="Ondertitel 2">
            <a:extLst>
              <a:ext uri="{FF2B5EF4-FFF2-40B4-BE49-F238E27FC236}">
                <a16:creationId xmlns:a16="http://schemas.microsoft.com/office/drawing/2014/main" id="{C6EAD073-6E92-4797-944F-87F2059ECFE2}"/>
              </a:ext>
            </a:extLst>
          </p:cNvPr>
          <p:cNvSpPr>
            <a:spLocks noGrp="1"/>
          </p:cNvSpPr>
          <p:nvPr>
            <p:ph type="subTitle" idx="1"/>
          </p:nvPr>
        </p:nvSpPr>
        <p:spPr>
          <a:xfrm>
            <a:off x="4029075" y="4782320"/>
            <a:ext cx="7644627" cy="523105"/>
          </a:xfrm>
        </p:spPr>
        <p:txBody>
          <a:bodyPr>
            <a:normAutofit/>
          </a:bodyPr>
          <a:lstStyle/>
          <a:p>
            <a:pPr algn="r"/>
            <a:r>
              <a:rPr lang="nl-NL"/>
              <a:t>Inspiratie uit de Regio Noordoost Brabant</a:t>
            </a:r>
          </a:p>
        </p:txBody>
      </p:sp>
      <p:pic>
        <p:nvPicPr>
          <p:cNvPr id="5" name="Graphic 4" descr="Gieter">
            <a:extLst>
              <a:ext uri="{FF2B5EF4-FFF2-40B4-BE49-F238E27FC236}">
                <a16:creationId xmlns:a16="http://schemas.microsoft.com/office/drawing/2014/main" id="{190F2B44-339B-4762-89A2-5E3F1FBE98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68310" y="4046131"/>
            <a:ext cx="914400" cy="914400"/>
          </a:xfrm>
          <a:prstGeom prst="rect">
            <a:avLst/>
          </a:prstGeom>
        </p:spPr>
      </p:pic>
      <p:pic>
        <p:nvPicPr>
          <p:cNvPr id="7" name="Graphic 6" descr="Bij">
            <a:extLst>
              <a:ext uri="{FF2B5EF4-FFF2-40B4-BE49-F238E27FC236}">
                <a16:creationId xmlns:a16="http://schemas.microsoft.com/office/drawing/2014/main" id="{D08AEDDD-8692-40F1-94E7-468F913CF5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900000">
            <a:off x="10734012" y="2030864"/>
            <a:ext cx="488308" cy="488308"/>
          </a:xfrm>
          <a:prstGeom prst="rect">
            <a:avLst/>
          </a:prstGeom>
        </p:spPr>
      </p:pic>
      <p:pic>
        <p:nvPicPr>
          <p:cNvPr id="6" name="Afbeelding 5" descr="Afbeelding met tekening&#10;&#10;Automatisch gegenereerde beschrijving">
            <a:extLst>
              <a:ext uri="{FF2B5EF4-FFF2-40B4-BE49-F238E27FC236}">
                <a16:creationId xmlns:a16="http://schemas.microsoft.com/office/drawing/2014/main" id="{F28BC586-4B17-49B5-BA5A-04306FE84E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0342" y="5787295"/>
            <a:ext cx="1304198" cy="690573"/>
          </a:xfrm>
          <a:prstGeom prst="rect">
            <a:avLst/>
          </a:prstGeom>
        </p:spPr>
      </p:pic>
    </p:spTree>
    <p:extLst>
      <p:ext uri="{BB962C8B-B14F-4D97-AF65-F5344CB8AC3E}">
        <p14:creationId xmlns:p14="http://schemas.microsoft.com/office/powerpoint/2010/main" val="3198553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EA330A-DC3A-4C81-8637-67C1E7FF18EE}"/>
              </a:ext>
            </a:extLst>
          </p:cNvPr>
          <p:cNvSpPr>
            <a:spLocks noGrp="1"/>
          </p:cNvSpPr>
          <p:nvPr>
            <p:ph type="title"/>
          </p:nvPr>
        </p:nvSpPr>
        <p:spPr/>
        <p:txBody>
          <a:bodyPr/>
          <a:lstStyle/>
          <a:p>
            <a:r>
              <a:rPr lang="nl-NL" dirty="0"/>
              <a:t>Boeken</a:t>
            </a:r>
          </a:p>
        </p:txBody>
      </p:sp>
      <p:sp>
        <p:nvSpPr>
          <p:cNvPr id="4" name="Rechthoek 3">
            <a:extLst>
              <a:ext uri="{FF2B5EF4-FFF2-40B4-BE49-F238E27FC236}">
                <a16:creationId xmlns:a16="http://schemas.microsoft.com/office/drawing/2014/main" id="{20C9EBB5-BDE7-4C0D-90FA-154AFCE92B64}"/>
              </a:ext>
            </a:extLst>
          </p:cNvPr>
          <p:cNvSpPr/>
          <p:nvPr/>
        </p:nvSpPr>
        <p:spPr>
          <a:xfrm>
            <a:off x="8320872" y="3505663"/>
            <a:ext cx="2760955" cy="13255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200" b="1" dirty="0">
                <a:solidFill>
                  <a:schemeClr val="bg1"/>
                </a:solidFill>
              </a:rPr>
              <a:t>Beer en Staartje</a:t>
            </a:r>
          </a:p>
          <a:p>
            <a:r>
              <a:rPr lang="nl-NL" sz="1200" dirty="0">
                <a:solidFill>
                  <a:schemeClr val="bg1"/>
                </a:solidFill>
              </a:rPr>
              <a:t>een (voor)leesboek met als doel het verhogen van het waterbewustzijn voor de onderbouw. </a:t>
            </a:r>
          </a:p>
          <a:p>
            <a:endParaRPr lang="nl-NL" sz="1200" dirty="0">
              <a:solidFill>
                <a:schemeClr val="bg1"/>
              </a:solidFill>
            </a:endParaRPr>
          </a:p>
          <a:p>
            <a:r>
              <a:rPr lang="nl-NL" sz="1200" dirty="0">
                <a:solidFill>
                  <a:schemeClr val="bg1"/>
                </a:solidFill>
                <a:hlinkClick r:id="rId2">
                  <a:extLst>
                    <a:ext uri="{A12FA001-AC4F-418D-AE19-62706E023703}">
                      <ahyp:hlinkClr xmlns:ahyp="http://schemas.microsoft.com/office/drawing/2018/hyperlinkcolor" val="tx"/>
                    </a:ext>
                  </a:extLst>
                </a:hlinkClick>
              </a:rPr>
              <a:t>https://www.beerenstaartje.nl/</a:t>
            </a:r>
            <a:endParaRPr lang="nl-NL" sz="1200" dirty="0">
              <a:solidFill>
                <a:schemeClr val="bg1"/>
              </a:solidFill>
            </a:endParaRPr>
          </a:p>
        </p:txBody>
      </p:sp>
      <p:sp>
        <p:nvSpPr>
          <p:cNvPr id="5" name="Rechthoek 4">
            <a:extLst>
              <a:ext uri="{FF2B5EF4-FFF2-40B4-BE49-F238E27FC236}">
                <a16:creationId xmlns:a16="http://schemas.microsoft.com/office/drawing/2014/main" id="{90D6286B-2478-41AE-8F61-EDE2DF3BAB06}"/>
              </a:ext>
            </a:extLst>
          </p:cNvPr>
          <p:cNvSpPr/>
          <p:nvPr/>
        </p:nvSpPr>
        <p:spPr>
          <a:xfrm>
            <a:off x="987643" y="1677280"/>
            <a:ext cx="2760955" cy="2975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200" b="1" dirty="0">
                <a:solidFill>
                  <a:schemeClr val="bg1"/>
                </a:solidFill>
              </a:rPr>
              <a:t>De Klimaatjes</a:t>
            </a:r>
          </a:p>
          <a:p>
            <a:r>
              <a:rPr lang="nl-NL" sz="1200" dirty="0">
                <a:solidFill>
                  <a:schemeClr val="bg1"/>
                </a:solidFill>
              </a:rPr>
              <a:t>De Klimaatjes zijn zeven dierenvrienden die de hoofdrol spelen in de gelijknamige  prentenboekenserie. Middels de verhalen ervaren kinderen op speelse </a:t>
            </a:r>
            <a:r>
              <a:rPr lang="nl-NL" sz="1200" i="1" dirty="0">
                <a:solidFill>
                  <a:schemeClr val="bg1"/>
                </a:solidFill>
              </a:rPr>
              <a:t>-en vaak humoristische-</a:t>
            </a:r>
            <a:r>
              <a:rPr lang="nl-NL" sz="1200" dirty="0">
                <a:solidFill>
                  <a:schemeClr val="bg1"/>
                </a:solidFill>
              </a:rPr>
              <a:t>  wijze hoe we met elkaar onze leefomgeving fijn kunnen houden. </a:t>
            </a:r>
          </a:p>
          <a:p>
            <a:endParaRPr lang="nl-NL" sz="1200" dirty="0">
              <a:solidFill>
                <a:schemeClr val="bg1"/>
              </a:solidFill>
            </a:endParaRPr>
          </a:p>
          <a:p>
            <a:r>
              <a:rPr lang="nl-NL" sz="1200" dirty="0">
                <a:solidFill>
                  <a:schemeClr val="bg1"/>
                </a:solidFill>
              </a:rPr>
              <a:t>Incl. kleurplaten en lesbrieven voor het onderwijs.</a:t>
            </a:r>
          </a:p>
          <a:p>
            <a:endParaRPr lang="nl-NL" sz="1200" dirty="0">
              <a:solidFill>
                <a:schemeClr val="bg1"/>
              </a:solidFill>
            </a:endParaRPr>
          </a:p>
          <a:p>
            <a:r>
              <a:rPr lang="nl-NL" sz="1200" dirty="0">
                <a:solidFill>
                  <a:schemeClr val="bg1"/>
                </a:solidFill>
                <a:hlinkClick r:id="rId3">
                  <a:extLst>
                    <a:ext uri="{A12FA001-AC4F-418D-AE19-62706E023703}">
                      <ahyp:hlinkClr xmlns:ahyp="http://schemas.microsoft.com/office/drawing/2018/hyperlinkcolor" val="tx"/>
                    </a:ext>
                  </a:extLst>
                </a:hlinkClick>
              </a:rPr>
              <a:t>https://www.deklimaatjes.com/</a:t>
            </a:r>
            <a:endParaRPr lang="nl-NL" sz="1200" dirty="0">
              <a:solidFill>
                <a:schemeClr val="bg1"/>
              </a:solidFill>
            </a:endParaRPr>
          </a:p>
        </p:txBody>
      </p:sp>
      <p:pic>
        <p:nvPicPr>
          <p:cNvPr id="1026" name="Picture 2">
            <a:extLst>
              <a:ext uri="{FF2B5EF4-FFF2-40B4-BE49-F238E27FC236}">
                <a16:creationId xmlns:a16="http://schemas.microsoft.com/office/drawing/2014/main" id="{0C939D62-4E37-478C-82C0-341D2E55E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1510" y="1243198"/>
            <a:ext cx="1854138" cy="19283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B1892D2-10EC-426B-AF87-E990F1120D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4910" y="1243198"/>
            <a:ext cx="1854138" cy="192830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3BD9B249-D8A1-4A08-A4B9-F630EA89A9B3}"/>
              </a:ext>
            </a:extLst>
          </p:cNvPr>
          <p:cNvPicPr>
            <a:picLocks noChangeAspect="1"/>
          </p:cNvPicPr>
          <p:nvPr/>
        </p:nvPicPr>
        <p:blipFill rotWithShape="1">
          <a:blip r:embed="rId6"/>
          <a:srcRect l="6702" t="1328" r="16292" b="2758"/>
          <a:stretch/>
        </p:blipFill>
        <p:spPr>
          <a:xfrm>
            <a:off x="5350900" y="3505663"/>
            <a:ext cx="2748148" cy="2748148"/>
          </a:xfrm>
          <a:prstGeom prst="rect">
            <a:avLst/>
          </a:prstGeom>
        </p:spPr>
      </p:pic>
      <p:sp>
        <p:nvSpPr>
          <p:cNvPr id="15" name="Boog 14">
            <a:extLst>
              <a:ext uri="{FF2B5EF4-FFF2-40B4-BE49-F238E27FC236}">
                <a16:creationId xmlns:a16="http://schemas.microsoft.com/office/drawing/2014/main" id="{9D7AEEE2-236C-42EE-8FDB-00C17AA2DAA8}"/>
              </a:ext>
            </a:extLst>
          </p:cNvPr>
          <p:cNvSpPr/>
          <p:nvPr/>
        </p:nvSpPr>
        <p:spPr>
          <a:xfrm rot="5400000">
            <a:off x="3015054" y="2438583"/>
            <a:ext cx="1800000" cy="1800000"/>
          </a:xfrm>
          <a:prstGeom prst="arc">
            <a:avLst/>
          </a:prstGeom>
          <a:ln w="57150">
            <a:solidFill>
              <a:srgbClr val="49B17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9" name="Boog 18">
            <a:extLst>
              <a:ext uri="{FF2B5EF4-FFF2-40B4-BE49-F238E27FC236}">
                <a16:creationId xmlns:a16="http://schemas.microsoft.com/office/drawing/2014/main" id="{67566B10-708C-4C10-9DAC-E027C9F85E35}"/>
              </a:ext>
            </a:extLst>
          </p:cNvPr>
          <p:cNvSpPr/>
          <p:nvPr/>
        </p:nvSpPr>
        <p:spPr>
          <a:xfrm rot="5400000">
            <a:off x="7420872" y="4086477"/>
            <a:ext cx="1800000" cy="1800000"/>
          </a:xfrm>
          <a:prstGeom prst="arc">
            <a:avLst/>
          </a:prstGeom>
          <a:ln w="57150">
            <a:solidFill>
              <a:srgbClr val="678EC9"/>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pic>
        <p:nvPicPr>
          <p:cNvPr id="20" name="Graphic 19" descr="Uil">
            <a:extLst>
              <a:ext uri="{FF2B5EF4-FFF2-40B4-BE49-F238E27FC236}">
                <a16:creationId xmlns:a16="http://schemas.microsoft.com/office/drawing/2014/main" id="{A34CB07F-0614-489F-8CC7-443C2A983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818" y="365125"/>
            <a:ext cx="459074" cy="459074"/>
          </a:xfrm>
          <a:prstGeom prst="rect">
            <a:avLst/>
          </a:prstGeom>
        </p:spPr>
      </p:pic>
      <p:pic>
        <p:nvPicPr>
          <p:cNvPr id="24" name="Graphic 23" descr="Rups">
            <a:extLst>
              <a:ext uri="{FF2B5EF4-FFF2-40B4-BE49-F238E27FC236}">
                <a16:creationId xmlns:a16="http://schemas.microsoft.com/office/drawing/2014/main" id="{C9F99EBE-A9F2-4E13-B25C-4851B5F5DB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591913">
            <a:off x="10569846" y="3158002"/>
            <a:ext cx="541996" cy="541996"/>
          </a:xfrm>
          <a:prstGeom prst="rect">
            <a:avLst/>
          </a:prstGeom>
        </p:spPr>
      </p:pic>
    </p:spTree>
    <p:extLst>
      <p:ext uri="{BB962C8B-B14F-4D97-AF65-F5344CB8AC3E}">
        <p14:creationId xmlns:p14="http://schemas.microsoft.com/office/powerpoint/2010/main" val="952385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9A33C0-8067-4713-B7AC-EF00D9ED3898}"/>
              </a:ext>
            </a:extLst>
          </p:cNvPr>
          <p:cNvSpPr>
            <a:spLocks noGrp="1"/>
          </p:cNvSpPr>
          <p:nvPr>
            <p:ph type="title"/>
          </p:nvPr>
        </p:nvSpPr>
        <p:spPr/>
        <p:txBody>
          <a:bodyPr/>
          <a:lstStyle/>
          <a:p>
            <a:r>
              <a:rPr lang="nl-NL" dirty="0"/>
              <a:t>Klimaatspel</a:t>
            </a:r>
          </a:p>
        </p:txBody>
      </p:sp>
      <p:pic>
        <p:nvPicPr>
          <p:cNvPr id="5" name="Afbeelding 4" descr="Afbeelding met voedsel&#10;&#10;Automatisch gegenereerde beschrijving">
            <a:hlinkClick r:id="rId2"/>
            <a:extLst>
              <a:ext uri="{FF2B5EF4-FFF2-40B4-BE49-F238E27FC236}">
                <a16:creationId xmlns:a16="http://schemas.microsoft.com/office/drawing/2014/main" id="{9D81E367-D0C5-4C6D-92D7-5D0E6D294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268" y="1571349"/>
            <a:ext cx="6032565" cy="4265720"/>
          </a:xfrm>
          <a:prstGeom prst="rect">
            <a:avLst/>
          </a:prstGeom>
        </p:spPr>
      </p:pic>
      <p:sp>
        <p:nvSpPr>
          <p:cNvPr id="6" name="Ovaal 5">
            <a:hlinkClick r:id="rId2"/>
            <a:extLst>
              <a:ext uri="{FF2B5EF4-FFF2-40B4-BE49-F238E27FC236}">
                <a16:creationId xmlns:a16="http://schemas.microsoft.com/office/drawing/2014/main" id="{CA27539E-2992-4E49-A408-820FCAA6510A}"/>
              </a:ext>
            </a:extLst>
          </p:cNvPr>
          <p:cNvSpPr/>
          <p:nvPr/>
        </p:nvSpPr>
        <p:spPr>
          <a:xfrm>
            <a:off x="7252802" y="1571346"/>
            <a:ext cx="3672000" cy="3635454"/>
          </a:xfrm>
          <a:prstGeom prst="ellipse">
            <a:avLst/>
          </a:prstGeom>
          <a:solidFill>
            <a:srgbClr val="678EC9"/>
          </a:solidFill>
        </p:spPr>
        <p:txBody>
          <a:bodyPr wrap="square">
            <a:spAutoFit/>
          </a:bodyPr>
          <a:lstStyle/>
          <a:p>
            <a:pPr algn="ctr"/>
            <a:r>
              <a:rPr lang="nl-NL" b="0" i="0" dirty="0">
                <a:solidFill>
                  <a:schemeClr val="bg1"/>
                </a:solidFill>
                <a:effectLst/>
                <a:latin typeface="+mj-lt"/>
              </a:rPr>
              <a:t>Het Klimaatspel</a:t>
            </a:r>
          </a:p>
          <a:p>
            <a:pPr algn="ctr"/>
            <a:endParaRPr lang="nl-NL" sz="1200" dirty="0">
              <a:solidFill>
                <a:schemeClr val="bg1"/>
              </a:solidFill>
              <a:latin typeface="+mj-lt"/>
            </a:endParaRPr>
          </a:p>
          <a:p>
            <a:pPr algn="ctr"/>
            <a:r>
              <a:rPr lang="nl-NL" sz="1200" b="0" i="0" dirty="0">
                <a:solidFill>
                  <a:schemeClr val="bg1"/>
                </a:solidFill>
                <a:effectLst/>
                <a:latin typeface="+mj-lt"/>
              </a:rPr>
              <a:t>Speel het klimaatspel en help jouw schoolplein te vergroenen. Een leuke manier voor het basisonderwijs om te leren over klimaatverandering en wat je daar als inwoner aan kunt doen.</a:t>
            </a:r>
          </a:p>
          <a:p>
            <a:pPr algn="ctr"/>
            <a:endParaRPr lang="nl-NL" sz="1200" dirty="0">
              <a:solidFill>
                <a:schemeClr val="bg1"/>
              </a:solidFill>
              <a:latin typeface="+mj-lt"/>
            </a:endParaRPr>
          </a:p>
          <a:p>
            <a:pPr algn="ctr"/>
            <a:r>
              <a:rPr lang="nl-NL" sz="1200" dirty="0">
                <a:solidFill>
                  <a:schemeClr val="bg1"/>
                </a:solidFill>
                <a:latin typeface="+mj-lt"/>
              </a:rPr>
              <a:t>Ontwikkeld door </a:t>
            </a:r>
            <a:br>
              <a:rPr lang="nl-NL" sz="1200" dirty="0">
                <a:solidFill>
                  <a:schemeClr val="bg1"/>
                </a:solidFill>
                <a:latin typeface="+mj-lt"/>
              </a:rPr>
            </a:br>
            <a:r>
              <a:rPr lang="nl-NL" sz="1200" dirty="0">
                <a:solidFill>
                  <a:schemeClr val="bg1"/>
                </a:solidFill>
                <a:latin typeface="+mj-lt"/>
              </a:rPr>
              <a:t>het Land van Cuijk</a:t>
            </a:r>
          </a:p>
          <a:p>
            <a:pPr algn="ctr"/>
            <a:endParaRPr lang="nl-NL" sz="1200" dirty="0">
              <a:solidFill>
                <a:schemeClr val="bg1"/>
              </a:solidFill>
              <a:latin typeface="+mj-lt"/>
            </a:endParaRPr>
          </a:p>
          <a:p>
            <a:pPr algn="ctr"/>
            <a:endParaRPr lang="nl-NL" sz="1200" dirty="0">
              <a:solidFill>
                <a:schemeClr val="bg1"/>
              </a:solidFill>
              <a:latin typeface="+mj-lt"/>
            </a:endParaRPr>
          </a:p>
        </p:txBody>
      </p:sp>
      <p:pic>
        <p:nvPicPr>
          <p:cNvPr id="8" name="Graphic 7" descr="Plant water geven">
            <a:extLst>
              <a:ext uri="{FF2B5EF4-FFF2-40B4-BE49-F238E27FC236}">
                <a16:creationId xmlns:a16="http://schemas.microsoft.com/office/drawing/2014/main" id="{221C3D9F-8E54-494C-867C-E5311CB7FB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05550" y="683582"/>
            <a:ext cx="914400" cy="914400"/>
          </a:xfrm>
          <a:prstGeom prst="rect">
            <a:avLst/>
          </a:prstGeom>
        </p:spPr>
      </p:pic>
      <p:pic>
        <p:nvPicPr>
          <p:cNvPr id="10" name="Graphic 9" descr="Paardenbloem">
            <a:extLst>
              <a:ext uri="{FF2B5EF4-FFF2-40B4-BE49-F238E27FC236}">
                <a16:creationId xmlns:a16="http://schemas.microsoft.com/office/drawing/2014/main" id="{4CF25043-4138-4BC8-AA14-492A03BCA4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14702" y="4750565"/>
            <a:ext cx="466149" cy="466149"/>
          </a:xfrm>
          <a:prstGeom prst="rect">
            <a:avLst/>
          </a:prstGeom>
        </p:spPr>
      </p:pic>
    </p:spTree>
    <p:extLst>
      <p:ext uri="{BB962C8B-B14F-4D97-AF65-F5344CB8AC3E}">
        <p14:creationId xmlns:p14="http://schemas.microsoft.com/office/powerpoint/2010/main" val="489066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1C8BF-C615-4F9C-8182-51C65EB0CF00}"/>
              </a:ext>
            </a:extLst>
          </p:cNvPr>
          <p:cNvSpPr>
            <a:spLocks noGrp="1"/>
          </p:cNvSpPr>
          <p:nvPr>
            <p:ph type="title"/>
          </p:nvPr>
        </p:nvSpPr>
        <p:spPr/>
        <p:txBody>
          <a:bodyPr/>
          <a:lstStyle/>
          <a:p>
            <a:r>
              <a:rPr lang="nl-NL" dirty="0"/>
              <a:t>Watertafel</a:t>
            </a:r>
          </a:p>
        </p:txBody>
      </p:sp>
      <p:sp>
        <p:nvSpPr>
          <p:cNvPr id="5" name="Tijdelijke aanduiding voor inhoud 4">
            <a:extLst>
              <a:ext uri="{FF2B5EF4-FFF2-40B4-BE49-F238E27FC236}">
                <a16:creationId xmlns:a16="http://schemas.microsoft.com/office/drawing/2014/main" id="{3BE35B89-DEB1-42C8-98AC-3080726D8119}"/>
              </a:ext>
            </a:extLst>
          </p:cNvPr>
          <p:cNvSpPr>
            <a:spLocks noGrp="1"/>
          </p:cNvSpPr>
          <p:nvPr>
            <p:ph idx="1"/>
          </p:nvPr>
        </p:nvSpPr>
        <p:spPr>
          <a:xfrm>
            <a:off x="944736" y="1745722"/>
            <a:ext cx="2650724" cy="3731799"/>
          </a:xfrm>
          <a:solidFill>
            <a:srgbClr val="49B170"/>
          </a:solidFill>
        </p:spPr>
        <p:txBody>
          <a:bodyPr anchor="ctr">
            <a:normAutofit lnSpcReduction="10000"/>
          </a:bodyPr>
          <a:lstStyle/>
          <a:p>
            <a:pPr marL="0" indent="0">
              <a:buNone/>
            </a:pPr>
            <a:r>
              <a:rPr lang="nl-NL" sz="1200" dirty="0">
                <a:solidFill>
                  <a:schemeClr val="bg1"/>
                </a:solidFill>
              </a:rPr>
              <a:t>Weersextremen kunnen voor wateroverlast zorgen, maar ook droogte ligt op de loer. Daar ligt niet alleen een taak voor de gemeente en het waterschap. Juist voor iedereen. Maar hoe vertel je dat? Dat kan met deze uitnodigende hands-on praktijkopstelling. Waar je wateroverlast creëert en vervolgens de stad weer van droge voeten moet voorzien–maar ook weer niet té droog. Waarbij zichtbaar is, dat iedereen hier iets kan betekenen. </a:t>
            </a:r>
          </a:p>
          <a:p>
            <a:pPr marL="0" indent="0">
              <a:buNone/>
            </a:pPr>
            <a:endParaRPr lang="nl-NL" sz="1200" dirty="0">
              <a:solidFill>
                <a:schemeClr val="bg1"/>
              </a:solidFill>
            </a:endParaRPr>
          </a:p>
          <a:p>
            <a:pPr marL="0" indent="0">
              <a:buNone/>
            </a:pPr>
            <a:r>
              <a:rPr lang="nl-NL" sz="1200" dirty="0">
                <a:solidFill>
                  <a:schemeClr val="bg1"/>
                </a:solidFill>
              </a:rPr>
              <a:t>De watertafel is eigendom van Waterschap Aa en Maas.</a:t>
            </a:r>
          </a:p>
          <a:p>
            <a:pPr marL="0" indent="0">
              <a:buNone/>
            </a:pPr>
            <a:endParaRPr lang="nl-NL" sz="1200" dirty="0">
              <a:solidFill>
                <a:schemeClr val="bg1"/>
              </a:solidFill>
            </a:endParaRPr>
          </a:p>
          <a:p>
            <a:pPr marL="0" indent="0">
              <a:buNone/>
            </a:pPr>
            <a:r>
              <a:rPr lang="nl-NL" sz="1200" dirty="0">
                <a:solidFill>
                  <a:schemeClr val="bg1"/>
                </a:solidFill>
              </a:rPr>
              <a:t>Kijk </a:t>
            </a:r>
            <a:r>
              <a:rPr lang="nl-NL" sz="1200" dirty="0">
                <a:solidFill>
                  <a:schemeClr val="bg1"/>
                </a:solidFill>
                <a:hlinkClick r:id="rId2">
                  <a:extLst>
                    <a:ext uri="{A12FA001-AC4F-418D-AE19-62706E023703}">
                      <ahyp:hlinkClr xmlns:ahyp="http://schemas.microsoft.com/office/drawing/2018/hyperlinkcolor" val="tx"/>
                    </a:ext>
                  </a:extLst>
                </a:hlinkClick>
              </a:rPr>
              <a:t>hier</a:t>
            </a:r>
            <a:r>
              <a:rPr lang="nl-NL" sz="1200" dirty="0">
                <a:solidFill>
                  <a:schemeClr val="bg1"/>
                </a:solidFill>
              </a:rPr>
              <a:t> voor meer informatie</a:t>
            </a:r>
          </a:p>
        </p:txBody>
      </p:sp>
      <p:pic>
        <p:nvPicPr>
          <p:cNvPr id="3076" name="Picture 4">
            <a:hlinkClick r:id="rId2"/>
            <a:extLst>
              <a:ext uri="{FF2B5EF4-FFF2-40B4-BE49-F238E27FC236}">
                <a16:creationId xmlns:a16="http://schemas.microsoft.com/office/drawing/2014/main" id="{8D3E192A-FC51-4FFD-8496-B82C45ACC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309" y="1745723"/>
            <a:ext cx="3508621" cy="263146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hlinkClick r:id="rId2"/>
            <a:extLst>
              <a:ext uri="{FF2B5EF4-FFF2-40B4-BE49-F238E27FC236}">
                <a16:creationId xmlns:a16="http://schemas.microsoft.com/office/drawing/2014/main" id="{970492DB-D4BA-48ED-8CFC-6044AA9071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9574" y="1745723"/>
            <a:ext cx="3508621" cy="2631466"/>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descr="Spinnenweb">
            <a:extLst>
              <a:ext uri="{FF2B5EF4-FFF2-40B4-BE49-F238E27FC236}">
                <a16:creationId xmlns:a16="http://schemas.microsoft.com/office/drawing/2014/main" id="{DA937156-24F0-4329-8431-38BF87A95C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09574" y="4485492"/>
            <a:ext cx="681311" cy="681311"/>
          </a:xfrm>
          <a:prstGeom prst="rect">
            <a:avLst/>
          </a:prstGeom>
        </p:spPr>
      </p:pic>
      <p:pic>
        <p:nvPicPr>
          <p:cNvPr id="15" name="Graphic 14" descr="Regen">
            <a:extLst>
              <a:ext uri="{FF2B5EF4-FFF2-40B4-BE49-F238E27FC236}">
                <a16:creationId xmlns:a16="http://schemas.microsoft.com/office/drawing/2014/main" id="{6B3FCA64-6FFF-47F6-A272-9A223FA3E8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49522" y="926797"/>
            <a:ext cx="791408" cy="791408"/>
          </a:xfrm>
          <a:prstGeom prst="rect">
            <a:avLst/>
          </a:prstGeom>
        </p:spPr>
      </p:pic>
    </p:spTree>
    <p:extLst>
      <p:ext uri="{BB962C8B-B14F-4D97-AF65-F5344CB8AC3E}">
        <p14:creationId xmlns:p14="http://schemas.microsoft.com/office/powerpoint/2010/main" val="2929571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1C8BF-C615-4F9C-8182-51C65EB0CF00}"/>
              </a:ext>
            </a:extLst>
          </p:cNvPr>
          <p:cNvSpPr>
            <a:spLocks noGrp="1"/>
          </p:cNvSpPr>
          <p:nvPr>
            <p:ph type="title"/>
          </p:nvPr>
        </p:nvSpPr>
        <p:spPr/>
        <p:txBody>
          <a:bodyPr/>
          <a:lstStyle/>
          <a:p>
            <a:r>
              <a:rPr lang="nl-NL" dirty="0" err="1"/>
              <a:t>KlimaatKATE</a:t>
            </a:r>
            <a:endParaRPr lang="nl-NL" dirty="0"/>
          </a:p>
        </p:txBody>
      </p:sp>
      <p:sp>
        <p:nvSpPr>
          <p:cNvPr id="5" name="Tijdelijke aanduiding voor inhoud 4">
            <a:extLst>
              <a:ext uri="{FF2B5EF4-FFF2-40B4-BE49-F238E27FC236}">
                <a16:creationId xmlns:a16="http://schemas.microsoft.com/office/drawing/2014/main" id="{3BE35B89-DEB1-42C8-98AC-3080726D8119}"/>
              </a:ext>
            </a:extLst>
          </p:cNvPr>
          <p:cNvSpPr>
            <a:spLocks noGrp="1"/>
          </p:cNvSpPr>
          <p:nvPr>
            <p:ph idx="1"/>
          </p:nvPr>
        </p:nvSpPr>
        <p:spPr>
          <a:xfrm>
            <a:off x="944736" y="1745722"/>
            <a:ext cx="2650724" cy="3731799"/>
          </a:xfrm>
          <a:solidFill>
            <a:srgbClr val="49B170"/>
          </a:solidFill>
        </p:spPr>
        <p:txBody>
          <a:bodyPr anchor="ctr">
            <a:normAutofit/>
          </a:bodyPr>
          <a:lstStyle/>
          <a:p>
            <a:pPr marL="0" indent="0">
              <a:buNone/>
            </a:pPr>
            <a:r>
              <a:rPr lang="nl-NL" sz="1000" b="0" i="0" dirty="0">
                <a:solidFill>
                  <a:schemeClr val="bg1"/>
                </a:solidFill>
                <a:effectLst/>
                <a:latin typeface="Helvetica" panose="020B0604020202020204" pitchFamily="34" charset="0"/>
              </a:rPr>
              <a:t>De klimaatwagen (KATE) is ontwikkeld om het verhaal van het veranderde klimaat en de weersveranderingen te vertellen. Met als bedoeling dat in en rondom KATE gesprekken met inwoners, bedrijven en maatschappelijke organisaties kunnen worden gevoerd. De buitenkant van de klimaatwagen is beschilderd met de weersextremen van te nat, te droog tot te warm. Binnenin zijn allerlei duurzame en groene oplossingen te vinden in de vorm van zogenaamde klimaat ’dates’ (een regenton, een groen dak, tegel eruit –groen erin, een groene haag, geveltuintjes en een infiltratiekrat). Tot slot is er nog een aantal attributen die je buiten neer kunt zetten zodat bezoekers naar binnen worden geleid (denk hierbij aan houten voetstappen en een bord met ‘Help mee’). KATE heeft een aansprekend uiterlijk en biedt praktische tips om als inwoner of bedrijf zelf mee aan de slag te gaan. KATE is eigendom van waterschap Aa en Maas.</a:t>
            </a:r>
          </a:p>
          <a:p>
            <a:pPr marL="0" indent="0">
              <a:buNone/>
            </a:pPr>
            <a:r>
              <a:rPr lang="nl-NL" sz="1000" dirty="0">
                <a:solidFill>
                  <a:schemeClr val="bg1"/>
                </a:solidFill>
                <a:latin typeface="Helvetica" panose="020B0604020202020204" pitchFamily="34" charset="0"/>
              </a:rPr>
              <a:t>Klik </a:t>
            </a:r>
            <a:r>
              <a:rPr lang="nl-NL" sz="1000" dirty="0">
                <a:solidFill>
                  <a:schemeClr val="bg1"/>
                </a:solidFill>
                <a:latin typeface="Helvetica" panose="020B0604020202020204" pitchFamily="34" charset="0"/>
                <a:hlinkClick r:id="rId2">
                  <a:extLst>
                    <a:ext uri="{A12FA001-AC4F-418D-AE19-62706E023703}">
                      <ahyp:hlinkClr xmlns:ahyp="http://schemas.microsoft.com/office/drawing/2018/hyperlinkcolor" val="tx"/>
                    </a:ext>
                  </a:extLst>
                </a:hlinkClick>
              </a:rPr>
              <a:t>hier</a:t>
            </a:r>
            <a:r>
              <a:rPr lang="nl-NL" sz="1000" dirty="0">
                <a:solidFill>
                  <a:schemeClr val="bg1"/>
                </a:solidFill>
                <a:latin typeface="Helvetica" panose="020B0604020202020204" pitchFamily="34" charset="0"/>
              </a:rPr>
              <a:t> voor meer informatie</a:t>
            </a:r>
            <a:endParaRPr lang="nl-NL" sz="1200" dirty="0">
              <a:solidFill>
                <a:schemeClr val="bg1"/>
              </a:solidFill>
            </a:endParaRPr>
          </a:p>
        </p:txBody>
      </p:sp>
      <p:pic>
        <p:nvPicPr>
          <p:cNvPr id="12" name="Graphic 11" descr="Spinnenweb">
            <a:extLst>
              <a:ext uri="{FF2B5EF4-FFF2-40B4-BE49-F238E27FC236}">
                <a16:creationId xmlns:a16="http://schemas.microsoft.com/office/drawing/2014/main" id="{DA937156-24F0-4329-8431-38BF87A95C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9574" y="4485492"/>
            <a:ext cx="681311" cy="681311"/>
          </a:xfrm>
          <a:prstGeom prst="rect">
            <a:avLst/>
          </a:prstGeom>
        </p:spPr>
      </p:pic>
      <p:pic>
        <p:nvPicPr>
          <p:cNvPr id="15" name="Graphic 14" descr="Regen">
            <a:extLst>
              <a:ext uri="{FF2B5EF4-FFF2-40B4-BE49-F238E27FC236}">
                <a16:creationId xmlns:a16="http://schemas.microsoft.com/office/drawing/2014/main" id="{6B3FCA64-6FFF-47F6-A272-9A223FA3E8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49522" y="926797"/>
            <a:ext cx="791408" cy="791408"/>
          </a:xfrm>
          <a:prstGeom prst="rect">
            <a:avLst/>
          </a:prstGeom>
        </p:spPr>
      </p:pic>
      <p:pic>
        <p:nvPicPr>
          <p:cNvPr id="4" name="Afbeelding 3" descr="Afbeelding met tekst&#10;&#10;Automatisch gegenereerde beschrijving">
            <a:extLst>
              <a:ext uri="{FF2B5EF4-FFF2-40B4-BE49-F238E27FC236}">
                <a16:creationId xmlns:a16="http://schemas.microsoft.com/office/drawing/2014/main" id="{3F77E7A5-8A19-47CE-BADE-B032546F2C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1274" y="1716105"/>
            <a:ext cx="2469237" cy="3703619"/>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780EEEAE-B3D7-47B4-96EA-A90E92A857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87256" y="3619499"/>
            <a:ext cx="2700857" cy="1800225"/>
          </a:xfrm>
          <a:prstGeom prst="rect">
            <a:avLst/>
          </a:prstGeom>
        </p:spPr>
      </p:pic>
      <p:pic>
        <p:nvPicPr>
          <p:cNvPr id="9" name="Afbeelding 8" descr="Afbeelding met binnen, persoon, luie stoel, kind&#10;&#10;Automatisch gegenereerde beschrijving">
            <a:extLst>
              <a:ext uri="{FF2B5EF4-FFF2-40B4-BE49-F238E27FC236}">
                <a16:creationId xmlns:a16="http://schemas.microsoft.com/office/drawing/2014/main" id="{506F795D-0188-469D-8115-8FCDEAA1F5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96540" y="1716105"/>
            <a:ext cx="2707633" cy="1804968"/>
          </a:xfrm>
          <a:prstGeom prst="rect">
            <a:avLst/>
          </a:prstGeom>
        </p:spPr>
      </p:pic>
    </p:spTree>
    <p:extLst>
      <p:ext uri="{BB962C8B-B14F-4D97-AF65-F5344CB8AC3E}">
        <p14:creationId xmlns:p14="http://schemas.microsoft.com/office/powerpoint/2010/main" val="1835025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1C8BF-C615-4F9C-8182-51C65EB0CF00}"/>
              </a:ext>
            </a:extLst>
          </p:cNvPr>
          <p:cNvSpPr>
            <a:spLocks noGrp="1"/>
          </p:cNvSpPr>
          <p:nvPr>
            <p:ph type="title"/>
          </p:nvPr>
        </p:nvSpPr>
        <p:spPr/>
        <p:txBody>
          <a:bodyPr/>
          <a:lstStyle/>
          <a:p>
            <a:r>
              <a:rPr lang="nl-NL" dirty="0"/>
              <a:t>Klimaatstand</a:t>
            </a:r>
          </a:p>
        </p:txBody>
      </p:sp>
      <p:sp>
        <p:nvSpPr>
          <p:cNvPr id="5" name="Tijdelijke aanduiding voor inhoud 4">
            <a:extLst>
              <a:ext uri="{FF2B5EF4-FFF2-40B4-BE49-F238E27FC236}">
                <a16:creationId xmlns:a16="http://schemas.microsoft.com/office/drawing/2014/main" id="{3BE35B89-DEB1-42C8-98AC-3080726D8119}"/>
              </a:ext>
            </a:extLst>
          </p:cNvPr>
          <p:cNvSpPr>
            <a:spLocks noGrp="1"/>
          </p:cNvSpPr>
          <p:nvPr>
            <p:ph idx="1"/>
          </p:nvPr>
        </p:nvSpPr>
        <p:spPr>
          <a:xfrm>
            <a:off x="944736" y="1745722"/>
            <a:ext cx="2650724" cy="3731799"/>
          </a:xfrm>
          <a:solidFill>
            <a:srgbClr val="49B170"/>
          </a:solidFill>
        </p:spPr>
        <p:txBody>
          <a:bodyPr anchor="ctr">
            <a:normAutofit/>
          </a:bodyPr>
          <a:lstStyle/>
          <a:p>
            <a:pPr marL="0" indent="0">
              <a:buNone/>
            </a:pPr>
            <a:r>
              <a:rPr lang="nl-NL" sz="1200" dirty="0">
                <a:solidFill>
                  <a:schemeClr val="bg1"/>
                </a:solidFill>
              </a:rPr>
              <a:t>Wil je een activiteit organiseren op bijvoorbeeld een schoolplein. Dan kan de klimaatstand wellicht van pas komen. Een stand gemaakt van gebruikte materialen; oude autobanden als zitje, oude pallets vormen een bar en kussens van oude dekens. Hoe leuk om in te zetten op jouw (onderwijs)-klimaatevent!</a:t>
            </a:r>
          </a:p>
          <a:p>
            <a:pPr marL="0" indent="0">
              <a:buNone/>
            </a:pPr>
            <a:r>
              <a:rPr lang="nl-NL" sz="1200" dirty="0">
                <a:solidFill>
                  <a:schemeClr val="bg1"/>
                </a:solidFill>
              </a:rPr>
              <a:t>Kijk </a:t>
            </a:r>
            <a:r>
              <a:rPr lang="nl-NL" sz="1200" dirty="0">
                <a:solidFill>
                  <a:schemeClr val="bg1"/>
                </a:solidFill>
                <a:hlinkClick r:id="rId2">
                  <a:extLst>
                    <a:ext uri="{A12FA001-AC4F-418D-AE19-62706E023703}">
                      <ahyp:hlinkClr xmlns:ahyp="http://schemas.microsoft.com/office/drawing/2018/hyperlinkcolor" val="tx"/>
                    </a:ext>
                  </a:extLst>
                </a:hlinkClick>
              </a:rPr>
              <a:t>hier</a:t>
            </a:r>
            <a:r>
              <a:rPr lang="nl-NL" sz="1200" dirty="0">
                <a:solidFill>
                  <a:schemeClr val="bg1"/>
                </a:solidFill>
              </a:rPr>
              <a:t> voor meer informatie</a:t>
            </a:r>
          </a:p>
        </p:txBody>
      </p:sp>
      <p:pic>
        <p:nvPicPr>
          <p:cNvPr id="12" name="Graphic 11" descr="Spinnenweb">
            <a:extLst>
              <a:ext uri="{FF2B5EF4-FFF2-40B4-BE49-F238E27FC236}">
                <a16:creationId xmlns:a16="http://schemas.microsoft.com/office/drawing/2014/main" id="{DA937156-24F0-4329-8431-38BF87A95C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9574" y="4485492"/>
            <a:ext cx="681311" cy="681311"/>
          </a:xfrm>
          <a:prstGeom prst="rect">
            <a:avLst/>
          </a:prstGeom>
        </p:spPr>
      </p:pic>
      <p:pic>
        <p:nvPicPr>
          <p:cNvPr id="15" name="Graphic 14" descr="Regen">
            <a:extLst>
              <a:ext uri="{FF2B5EF4-FFF2-40B4-BE49-F238E27FC236}">
                <a16:creationId xmlns:a16="http://schemas.microsoft.com/office/drawing/2014/main" id="{6B3FCA64-6FFF-47F6-A272-9A223FA3E8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49522" y="926797"/>
            <a:ext cx="791408" cy="791408"/>
          </a:xfrm>
          <a:prstGeom prst="rect">
            <a:avLst/>
          </a:prstGeom>
        </p:spPr>
      </p:pic>
      <p:pic>
        <p:nvPicPr>
          <p:cNvPr id="10" name="Afbeelding 9" descr="Afbeelding met tekst, buiten, verschillende&#10;&#10;Automatisch gegenereerde beschrijving">
            <a:extLst>
              <a:ext uri="{FF2B5EF4-FFF2-40B4-BE49-F238E27FC236}">
                <a16:creationId xmlns:a16="http://schemas.microsoft.com/office/drawing/2014/main" id="{F6B13BAB-5B44-43F8-A2FB-E5998BB4B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6542" y="3618923"/>
            <a:ext cx="2700857" cy="1800801"/>
          </a:xfrm>
          <a:prstGeom prst="rect">
            <a:avLst/>
          </a:prstGeom>
        </p:spPr>
      </p:pic>
      <p:pic>
        <p:nvPicPr>
          <p:cNvPr id="11" name="Afbeelding 10" descr="Afbeelding met gras, boom, buiten, persoon&#10;&#10;Automatisch gegenereerde beschrijving">
            <a:extLst>
              <a:ext uri="{FF2B5EF4-FFF2-40B4-BE49-F238E27FC236}">
                <a16:creationId xmlns:a16="http://schemas.microsoft.com/office/drawing/2014/main" id="{33F73904-E475-41F8-9814-42245C0D3C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80988" y="1716105"/>
            <a:ext cx="2700857" cy="1800449"/>
          </a:xfrm>
          <a:prstGeom prst="rect">
            <a:avLst/>
          </a:prstGeom>
        </p:spPr>
      </p:pic>
      <p:pic>
        <p:nvPicPr>
          <p:cNvPr id="13" name="Afbeelding 12">
            <a:extLst>
              <a:ext uri="{FF2B5EF4-FFF2-40B4-BE49-F238E27FC236}">
                <a16:creationId xmlns:a16="http://schemas.microsoft.com/office/drawing/2014/main" id="{33812FBD-D049-477C-B044-5FC1B05FD4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5509592" y="2506600"/>
            <a:ext cx="3729883" cy="2098059"/>
          </a:xfrm>
          <a:prstGeom prst="rect">
            <a:avLst/>
          </a:prstGeom>
        </p:spPr>
      </p:pic>
    </p:spTree>
    <p:extLst>
      <p:ext uri="{BB962C8B-B14F-4D97-AF65-F5344CB8AC3E}">
        <p14:creationId xmlns:p14="http://schemas.microsoft.com/office/powerpoint/2010/main" val="3763228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Afbeelding 5">
            <a:extLst>
              <a:ext uri="{FF2B5EF4-FFF2-40B4-BE49-F238E27FC236}">
                <a16:creationId xmlns:a16="http://schemas.microsoft.com/office/drawing/2014/main" id="{F82F12AF-E326-463B-A804-ADC82026D5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754"/>
          <a:stretch/>
        </p:blipFill>
        <p:spPr bwMode="auto">
          <a:xfrm>
            <a:off x="5472393" y="4345198"/>
            <a:ext cx="2426702"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Afbeelding 4">
            <a:extLst>
              <a:ext uri="{FF2B5EF4-FFF2-40B4-BE49-F238E27FC236}">
                <a16:creationId xmlns:a16="http://schemas.microsoft.com/office/drawing/2014/main" id="{E2A9CBEC-7731-4276-A6A6-E5669DF5FF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6" t="10267" r="2058" b="18665"/>
          <a:stretch/>
        </p:blipFill>
        <p:spPr bwMode="auto">
          <a:xfrm>
            <a:off x="771420" y="4669862"/>
            <a:ext cx="4647156" cy="162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1">
            <a:extLst>
              <a:ext uri="{FF2B5EF4-FFF2-40B4-BE49-F238E27FC236}">
                <a16:creationId xmlns:a16="http://schemas.microsoft.com/office/drawing/2014/main" id="{B1372B0F-D9E3-4EFB-8C78-094653336A1A}"/>
              </a:ext>
            </a:extLst>
          </p:cNvPr>
          <p:cNvSpPr>
            <a:spLocks noGrp="1"/>
          </p:cNvSpPr>
          <p:nvPr>
            <p:ph type="title"/>
          </p:nvPr>
        </p:nvSpPr>
        <p:spPr>
          <a:xfrm>
            <a:off x="838200" y="365125"/>
            <a:ext cx="10515600" cy="1325563"/>
          </a:xfrm>
        </p:spPr>
        <p:txBody>
          <a:bodyPr/>
          <a:lstStyle/>
          <a:p>
            <a:r>
              <a:rPr lang="nl-NL" dirty="0"/>
              <a:t>Waterweg</a:t>
            </a:r>
          </a:p>
        </p:txBody>
      </p:sp>
      <p:sp>
        <p:nvSpPr>
          <p:cNvPr id="5" name="Tekstvak 4">
            <a:extLst>
              <a:ext uri="{FF2B5EF4-FFF2-40B4-BE49-F238E27FC236}">
                <a16:creationId xmlns:a16="http://schemas.microsoft.com/office/drawing/2014/main" id="{89CE14D3-0F2A-42FE-9768-C0466F5712AB}"/>
              </a:ext>
            </a:extLst>
          </p:cNvPr>
          <p:cNvSpPr txBox="1"/>
          <p:nvPr/>
        </p:nvSpPr>
        <p:spPr>
          <a:xfrm>
            <a:off x="834050" y="1690688"/>
            <a:ext cx="4008437" cy="2843212"/>
          </a:xfrm>
          <a:prstGeom prst="rect">
            <a:avLst/>
          </a:prstGeom>
          <a:solidFill>
            <a:srgbClr val="678EC9"/>
          </a:solidFill>
        </p:spPr>
        <p:txBody>
          <a:bodyPr wrap="square" rtlCol="0" anchor="ctr" anchorCtr="0">
            <a:noAutofit/>
          </a:bodyPr>
          <a:lstStyle/>
          <a:p>
            <a:r>
              <a:rPr lang="nl-NL" sz="1200" dirty="0">
                <a:solidFill>
                  <a:schemeClr val="bg1"/>
                </a:solidFill>
              </a:rPr>
              <a:t>Waterweg is een workshop voor het </a:t>
            </a:r>
            <a:r>
              <a:rPr lang="nl-NL" sz="1200" b="1" dirty="0">
                <a:solidFill>
                  <a:schemeClr val="bg1"/>
                </a:solidFill>
              </a:rPr>
              <a:t>basisonderwijs</a:t>
            </a:r>
            <a:r>
              <a:rPr lang="nl-NL" sz="1200" dirty="0">
                <a:solidFill>
                  <a:schemeClr val="bg1"/>
                </a:solidFill>
              </a:rPr>
              <a:t> waarin kinderen, met de waterweg tool, het hoogteprofiel van het </a:t>
            </a:r>
            <a:r>
              <a:rPr lang="nl-NL" sz="1200" b="1" dirty="0">
                <a:solidFill>
                  <a:schemeClr val="bg1"/>
                </a:solidFill>
              </a:rPr>
              <a:t>schoolplein</a:t>
            </a:r>
            <a:r>
              <a:rPr lang="nl-NL" sz="1200" dirty="0">
                <a:solidFill>
                  <a:schemeClr val="bg1"/>
                </a:solidFill>
              </a:rPr>
              <a:t> in kaart brengen om te bepalen waar een infiltratieput moet komen, deze put meteen zelf graven en maken, en een methode bedenken om de werking van de put te meten. </a:t>
            </a:r>
          </a:p>
          <a:p>
            <a:endParaRPr lang="nl-NL" sz="1200" dirty="0">
              <a:solidFill>
                <a:schemeClr val="bg1"/>
              </a:solidFill>
            </a:endParaRPr>
          </a:p>
          <a:p>
            <a:r>
              <a:rPr lang="nl-NL" sz="1200" dirty="0">
                <a:solidFill>
                  <a:schemeClr val="bg1"/>
                </a:solidFill>
              </a:rPr>
              <a:t>Meer informatie? Kijk </a:t>
            </a:r>
            <a:r>
              <a:rPr lang="nl-NL" sz="1200" dirty="0">
                <a:solidFill>
                  <a:schemeClr val="bg1"/>
                </a:solidFill>
                <a:hlinkClick r:id="rId4">
                  <a:extLst>
                    <a:ext uri="{A12FA001-AC4F-418D-AE19-62706E023703}">
                      <ahyp:hlinkClr xmlns:ahyp="http://schemas.microsoft.com/office/drawing/2018/hyperlinkcolor" val="tx"/>
                    </a:ext>
                  </a:extLst>
                </a:hlinkClick>
              </a:rPr>
              <a:t>hier</a:t>
            </a:r>
            <a:r>
              <a:rPr lang="nl-NL" sz="1200" dirty="0">
                <a:solidFill>
                  <a:schemeClr val="bg1"/>
                </a:solidFill>
              </a:rPr>
              <a:t>. </a:t>
            </a:r>
          </a:p>
        </p:txBody>
      </p:sp>
      <p:pic>
        <p:nvPicPr>
          <p:cNvPr id="9" name="Graphic 8" descr="Splash1">
            <a:extLst>
              <a:ext uri="{FF2B5EF4-FFF2-40B4-BE49-F238E27FC236}">
                <a16:creationId xmlns:a16="http://schemas.microsoft.com/office/drawing/2014/main" id="{3E024936-3EE5-459B-B6AF-570A4FED66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33218" y="3909869"/>
            <a:ext cx="721728" cy="721728"/>
          </a:xfrm>
          <a:prstGeom prst="rect">
            <a:avLst/>
          </a:prstGeom>
        </p:spPr>
      </p:pic>
      <p:pic>
        <p:nvPicPr>
          <p:cNvPr id="7" name="Afbeelding 5">
            <a:extLst>
              <a:ext uri="{FF2B5EF4-FFF2-40B4-BE49-F238E27FC236}">
                <a16:creationId xmlns:a16="http://schemas.microsoft.com/office/drawing/2014/main" id="{2AC762F7-0C37-4C2B-A129-52A9851074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526"/>
          <a:stretch/>
        </p:blipFill>
        <p:spPr bwMode="auto">
          <a:xfrm>
            <a:off x="7773835" y="4344868"/>
            <a:ext cx="2443357"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Verbindingslijn: gebogen 12">
            <a:extLst>
              <a:ext uri="{FF2B5EF4-FFF2-40B4-BE49-F238E27FC236}">
                <a16:creationId xmlns:a16="http://schemas.microsoft.com/office/drawing/2014/main" id="{A87FBDCD-7370-4764-8E2E-5101CF0DBC04}"/>
              </a:ext>
            </a:extLst>
          </p:cNvPr>
          <p:cNvCxnSpPr>
            <a:cxnSpLocks/>
          </p:cNvCxnSpPr>
          <p:nvPr/>
        </p:nvCxnSpPr>
        <p:spPr>
          <a:xfrm>
            <a:off x="8181975" y="4533900"/>
            <a:ext cx="2142275" cy="1562100"/>
          </a:xfrm>
          <a:prstGeom prst="bentConnector3">
            <a:avLst>
              <a:gd name="adj1" fmla="val 100687"/>
            </a:avLst>
          </a:prstGeom>
          <a:ln w="38100">
            <a:solidFill>
              <a:srgbClr val="49B17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305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BB1F94-32C3-4CB9-979E-241CE2D27D35}"/>
              </a:ext>
            </a:extLst>
          </p:cNvPr>
          <p:cNvSpPr>
            <a:spLocks noGrp="1"/>
          </p:cNvSpPr>
          <p:nvPr>
            <p:ph type="title"/>
          </p:nvPr>
        </p:nvSpPr>
        <p:spPr/>
        <p:txBody>
          <a:bodyPr/>
          <a:lstStyle/>
          <a:p>
            <a:r>
              <a:rPr lang="nl-NL" dirty="0"/>
              <a:t>Extra</a:t>
            </a:r>
          </a:p>
        </p:txBody>
      </p:sp>
      <p:sp>
        <p:nvSpPr>
          <p:cNvPr id="5" name="Tekstvak 4">
            <a:extLst>
              <a:ext uri="{FF2B5EF4-FFF2-40B4-BE49-F238E27FC236}">
                <a16:creationId xmlns:a16="http://schemas.microsoft.com/office/drawing/2014/main" id="{FE60DFD6-562C-4ADD-BE72-A9DAF52724B4}"/>
              </a:ext>
            </a:extLst>
          </p:cNvPr>
          <p:cNvSpPr txBox="1"/>
          <p:nvPr/>
        </p:nvSpPr>
        <p:spPr>
          <a:xfrm>
            <a:off x="1197041" y="1629000"/>
            <a:ext cx="3420000" cy="3420000"/>
          </a:xfrm>
          <a:prstGeom prst="ellipse">
            <a:avLst/>
          </a:prstGeom>
          <a:solidFill>
            <a:srgbClr val="49B170"/>
          </a:solidFill>
          <a:ln>
            <a:noFill/>
          </a:ln>
        </p:spPr>
        <p:txBody>
          <a:bodyPr wrap="square" rtlCol="0" anchor="ctr">
            <a:spAutoFit/>
          </a:bodyPr>
          <a:lstStyle/>
          <a:p>
            <a:pPr algn="ctr">
              <a:spcAft>
                <a:spcPts val="0"/>
              </a:spcAft>
            </a:pPr>
            <a:r>
              <a:rPr lang="nl-NL" dirty="0">
                <a:solidFill>
                  <a:schemeClr val="bg1"/>
                </a:solidFill>
              </a:rPr>
              <a:t>Spraakwater * rap</a:t>
            </a:r>
          </a:p>
          <a:p>
            <a:pPr algn="ctr">
              <a:spcAft>
                <a:spcPts val="0"/>
              </a:spcAft>
            </a:pPr>
            <a:endParaRPr lang="nl-NL" sz="1200" dirty="0">
              <a:solidFill>
                <a:schemeClr val="bg1"/>
              </a:solidFill>
            </a:endParaRPr>
          </a:p>
          <a:p>
            <a:pPr algn="ctr" fontAlgn="base"/>
            <a:r>
              <a:rPr lang="nl-NL" sz="1200" dirty="0">
                <a:solidFill>
                  <a:schemeClr val="bg1"/>
                </a:solidFill>
              </a:rPr>
              <a:t>Cabaretvoorstelling en eigen rapvideoclips maken</a:t>
            </a:r>
          </a:p>
          <a:p>
            <a:pPr algn="ctr" fontAlgn="base"/>
            <a:r>
              <a:rPr lang="nl-NL" sz="1200" dirty="0">
                <a:solidFill>
                  <a:schemeClr val="bg1"/>
                </a:solidFill>
              </a:rPr>
              <a:t>over water, milieu, klimaat en duurzaamheid. </a:t>
            </a:r>
          </a:p>
          <a:p>
            <a:pPr algn="ctr" fontAlgn="base"/>
            <a:br>
              <a:rPr lang="nl-NL" sz="1200" dirty="0">
                <a:solidFill>
                  <a:schemeClr val="bg1"/>
                </a:solidFill>
              </a:rPr>
            </a:br>
            <a:r>
              <a:rPr lang="nl-NL" sz="1200" dirty="0">
                <a:solidFill>
                  <a:schemeClr val="bg1"/>
                </a:solidFill>
              </a:rPr>
              <a:t>PO groep 6 t/m 8.</a:t>
            </a:r>
          </a:p>
          <a:p>
            <a:pPr algn="ctr" fontAlgn="base"/>
            <a:r>
              <a:rPr lang="nl-NL" sz="1200" dirty="0">
                <a:solidFill>
                  <a:schemeClr val="bg1"/>
                </a:solidFill>
              </a:rPr>
              <a:t>Ook geschikt voor speciaal onderwijs.</a:t>
            </a:r>
          </a:p>
          <a:p>
            <a:pPr algn="ctr">
              <a:spcAft>
                <a:spcPts val="0"/>
              </a:spcAft>
            </a:pPr>
            <a:endParaRPr lang="nl-NL" sz="1100" dirty="0">
              <a:solidFill>
                <a:schemeClr val="bg1"/>
              </a:solidFill>
              <a:effectLst/>
              <a:ea typeface="Calibri" panose="020F0502020204030204" pitchFamily="34" charset="0"/>
            </a:endParaRPr>
          </a:p>
          <a:p>
            <a:pPr algn="ctr">
              <a:spcAft>
                <a:spcPts val="0"/>
              </a:spcAft>
            </a:pPr>
            <a:r>
              <a:rPr lang="nl-NL" sz="1100" dirty="0">
                <a:solidFill>
                  <a:schemeClr val="bg1"/>
                </a:solidFill>
                <a:hlinkClick r:id="rId2">
                  <a:extLst>
                    <a:ext uri="{A12FA001-AC4F-418D-AE19-62706E023703}">
                      <ahyp:hlinkClr xmlns:ahyp="http://schemas.microsoft.com/office/drawing/2018/hyperlinkcolor" val="tx"/>
                    </a:ext>
                  </a:extLst>
                </a:hlinkClick>
              </a:rPr>
              <a:t>https://www.oogpunt.com/spraakwater</a:t>
            </a:r>
            <a:endParaRPr lang="nl-NL" sz="1100" dirty="0">
              <a:solidFill>
                <a:schemeClr val="bg1"/>
              </a:solidFill>
              <a:effectLst/>
              <a:ea typeface="Calibri" panose="020F0502020204030204" pitchFamily="34" charset="0"/>
            </a:endParaRPr>
          </a:p>
        </p:txBody>
      </p:sp>
      <p:sp>
        <p:nvSpPr>
          <p:cNvPr id="8" name="Tekstvak 7">
            <a:extLst>
              <a:ext uri="{FF2B5EF4-FFF2-40B4-BE49-F238E27FC236}">
                <a16:creationId xmlns:a16="http://schemas.microsoft.com/office/drawing/2014/main" id="{3751FD78-50AE-40BD-A079-B9173F937CFE}"/>
              </a:ext>
            </a:extLst>
          </p:cNvPr>
          <p:cNvSpPr txBox="1"/>
          <p:nvPr/>
        </p:nvSpPr>
        <p:spPr>
          <a:xfrm>
            <a:off x="4975882" y="1623279"/>
            <a:ext cx="3420000" cy="3554819"/>
          </a:xfrm>
          <a:prstGeom prst="rect">
            <a:avLst/>
          </a:prstGeom>
          <a:solidFill>
            <a:srgbClr val="678EC9"/>
          </a:solidFill>
          <a:ln>
            <a:noFill/>
          </a:ln>
        </p:spPr>
        <p:txBody>
          <a:bodyPr wrap="square" rtlCol="0" anchor="ctr">
            <a:spAutoFit/>
          </a:bodyPr>
          <a:lstStyle/>
          <a:p>
            <a:pPr algn="ctr"/>
            <a:r>
              <a:rPr lang="nl-NL" dirty="0" err="1">
                <a:solidFill>
                  <a:schemeClr val="bg1"/>
                </a:solidFill>
              </a:rPr>
              <a:t>Serious</a:t>
            </a:r>
            <a:r>
              <a:rPr lang="nl-NL" dirty="0">
                <a:solidFill>
                  <a:schemeClr val="bg1"/>
                </a:solidFill>
              </a:rPr>
              <a:t> Gaming - ontwerp je klimaatschoolplein</a:t>
            </a:r>
          </a:p>
          <a:p>
            <a:pPr algn="ctr"/>
            <a:endParaRPr lang="nl-NL" sz="1200" dirty="0">
              <a:solidFill>
                <a:schemeClr val="bg1"/>
              </a:solidFill>
            </a:endParaRPr>
          </a:p>
          <a:p>
            <a:pPr algn="ctr"/>
            <a:r>
              <a:rPr lang="nl-NL" sz="1200" dirty="0">
                <a:solidFill>
                  <a:schemeClr val="bg1"/>
                </a:solidFill>
              </a:rPr>
              <a:t>“Ontwerp je klimaatschoolplein” is een </a:t>
            </a:r>
            <a:r>
              <a:rPr lang="nl-NL" sz="1200" b="1" dirty="0" err="1">
                <a:solidFill>
                  <a:schemeClr val="bg1"/>
                </a:solidFill>
              </a:rPr>
              <a:t>serious</a:t>
            </a:r>
            <a:r>
              <a:rPr lang="nl-NL" sz="1200" b="1" dirty="0">
                <a:solidFill>
                  <a:schemeClr val="bg1"/>
                </a:solidFill>
              </a:rPr>
              <a:t> game</a:t>
            </a:r>
            <a:r>
              <a:rPr lang="nl-NL" sz="1200" dirty="0">
                <a:solidFill>
                  <a:schemeClr val="bg1"/>
                </a:solidFill>
              </a:rPr>
              <a:t> waarmee kinderen hun </a:t>
            </a:r>
            <a:r>
              <a:rPr lang="nl-NL" sz="1200" b="1" dirty="0">
                <a:solidFill>
                  <a:schemeClr val="bg1"/>
                </a:solidFill>
              </a:rPr>
              <a:t>eigen 3D Klimaat Schoolplein </a:t>
            </a:r>
            <a:r>
              <a:rPr lang="nl-NL" sz="1200" dirty="0">
                <a:solidFill>
                  <a:schemeClr val="bg1"/>
                </a:solidFill>
              </a:rPr>
              <a:t>kunnen ontwerpen.</a:t>
            </a:r>
          </a:p>
          <a:p>
            <a:pPr algn="ctr"/>
            <a:endParaRPr lang="nl-NL" sz="1200" dirty="0">
              <a:solidFill>
                <a:schemeClr val="bg1"/>
              </a:solidFill>
            </a:endParaRPr>
          </a:p>
          <a:p>
            <a:r>
              <a:rPr lang="nl-NL" sz="1200" dirty="0">
                <a:solidFill>
                  <a:schemeClr val="bg1"/>
                </a:solidFill>
                <a:hlinkClick r:id="rId3">
                  <a:extLst>
                    <a:ext uri="{A12FA001-AC4F-418D-AE19-62706E023703}">
                      <ahyp:hlinkClr xmlns:ahyp="http://schemas.microsoft.com/office/drawing/2018/hyperlinkcolor" val="tx"/>
                    </a:ext>
                  </a:extLst>
                </a:hlinkClick>
              </a:rPr>
              <a:t>Gratis </a:t>
            </a:r>
            <a:r>
              <a:rPr lang="nl-NL" sz="1200" dirty="0" err="1">
                <a:solidFill>
                  <a:schemeClr val="bg1"/>
                </a:solidFill>
                <a:hlinkClick r:id="rId3">
                  <a:extLst>
                    <a:ext uri="{A12FA001-AC4F-418D-AE19-62706E023703}">
                      <ahyp:hlinkClr xmlns:ahyp="http://schemas.microsoft.com/office/drawing/2018/hyperlinkcolor" val="tx"/>
                    </a:ext>
                  </a:extLst>
                </a:hlinkClick>
              </a:rPr>
              <a:t>Serious</a:t>
            </a:r>
            <a:r>
              <a:rPr lang="nl-NL" sz="1200" dirty="0">
                <a:solidFill>
                  <a:schemeClr val="bg1"/>
                </a:solidFill>
                <a:hlinkClick r:id="rId3">
                  <a:extLst>
                    <a:ext uri="{A12FA001-AC4F-418D-AE19-62706E023703}">
                      <ahyp:hlinkClr xmlns:ahyp="http://schemas.microsoft.com/office/drawing/2018/hyperlinkcolor" val="tx"/>
                    </a:ext>
                  </a:extLst>
                </a:hlinkClick>
              </a:rPr>
              <a:t> game Klimaatactief schoolplein - Natuur Voor Elkaar</a:t>
            </a:r>
            <a:endParaRPr lang="nl-NL" sz="1200" dirty="0">
              <a:solidFill>
                <a:schemeClr val="bg1"/>
              </a:solidFill>
            </a:endParaRPr>
          </a:p>
          <a:p>
            <a:pPr algn="ctr"/>
            <a:endParaRPr lang="nl-NL" sz="1200" dirty="0">
              <a:solidFill>
                <a:schemeClr val="bg1"/>
              </a:solidFill>
            </a:endParaRPr>
          </a:p>
          <a:p>
            <a:r>
              <a:rPr lang="nl-NL" sz="1200" dirty="0">
                <a:solidFill>
                  <a:schemeClr val="bg1"/>
                </a:solidFill>
                <a:hlinkClick r:id="rId4">
                  <a:extLst>
                    <a:ext uri="{A12FA001-AC4F-418D-AE19-62706E023703}">
                      <ahyp:hlinkClr xmlns:ahyp="http://schemas.microsoft.com/office/drawing/2018/hyperlinkcolor" val="tx"/>
                    </a:ext>
                  </a:extLst>
                </a:hlinkClick>
              </a:rPr>
              <a:t>Handleiding leerkrachten </a:t>
            </a:r>
            <a:r>
              <a:rPr lang="nl-NL" sz="1200" dirty="0" err="1">
                <a:solidFill>
                  <a:schemeClr val="bg1"/>
                </a:solidFill>
                <a:hlinkClick r:id="rId4">
                  <a:extLst>
                    <a:ext uri="{A12FA001-AC4F-418D-AE19-62706E023703}">
                      <ahyp:hlinkClr xmlns:ahyp="http://schemas.microsoft.com/office/drawing/2018/hyperlinkcolor" val="tx"/>
                    </a:ext>
                  </a:extLst>
                </a:hlinkClick>
              </a:rPr>
              <a:t>Serious</a:t>
            </a:r>
            <a:r>
              <a:rPr lang="nl-NL" sz="1200" dirty="0">
                <a:solidFill>
                  <a:schemeClr val="bg1"/>
                </a:solidFill>
                <a:hlinkClick r:id="rId4">
                  <a:extLst>
                    <a:ext uri="{A12FA001-AC4F-418D-AE19-62706E023703}">
                      <ahyp:hlinkClr xmlns:ahyp="http://schemas.microsoft.com/office/drawing/2018/hyperlinkcolor" val="tx"/>
                    </a:ext>
                  </a:extLst>
                </a:hlinkClick>
              </a:rPr>
              <a:t> Game Klimaatschoolplein (1).pdf (tauw.nl)</a:t>
            </a:r>
            <a:endParaRPr lang="nl-NL" sz="1200" dirty="0">
              <a:solidFill>
                <a:schemeClr val="bg1"/>
              </a:solidFill>
            </a:endParaRPr>
          </a:p>
          <a:p>
            <a:pPr algn="ctr"/>
            <a:endParaRPr lang="nl-NL" sz="1200" dirty="0">
              <a:solidFill>
                <a:schemeClr val="bg1"/>
              </a:solidFill>
            </a:endParaRPr>
          </a:p>
          <a:p>
            <a:pPr algn="ctr"/>
            <a:endParaRPr lang="nl-NL" sz="1200" dirty="0">
              <a:solidFill>
                <a:schemeClr val="bg1"/>
              </a:solidFill>
            </a:endParaRPr>
          </a:p>
          <a:p>
            <a:pPr algn="ctr"/>
            <a:endParaRPr lang="nl-NL" sz="1200" dirty="0">
              <a:solidFill>
                <a:schemeClr val="bg1"/>
              </a:solidFill>
            </a:endParaRPr>
          </a:p>
          <a:p>
            <a:pPr algn="ctr"/>
            <a:endParaRPr lang="nl-NL" sz="1200" dirty="0">
              <a:solidFill>
                <a:schemeClr val="bg1"/>
              </a:solidFill>
            </a:endParaRPr>
          </a:p>
          <a:p>
            <a:pPr algn="ctr">
              <a:spcAft>
                <a:spcPts val="0"/>
              </a:spcAft>
            </a:pPr>
            <a:endParaRPr lang="nl-NL" sz="900" dirty="0">
              <a:solidFill>
                <a:schemeClr val="bg1"/>
              </a:solidFill>
              <a:effectLst/>
              <a:ea typeface="Calibri" panose="020F0502020204030204" pitchFamily="34" charset="0"/>
            </a:endParaRPr>
          </a:p>
        </p:txBody>
      </p:sp>
      <p:cxnSp>
        <p:nvCxnSpPr>
          <p:cNvPr id="6" name="Verbindingslijn: gebogen 5">
            <a:extLst>
              <a:ext uri="{FF2B5EF4-FFF2-40B4-BE49-F238E27FC236}">
                <a16:creationId xmlns:a16="http://schemas.microsoft.com/office/drawing/2014/main" id="{D3E44455-9A24-44DB-851E-9AD7543CECD0}"/>
              </a:ext>
            </a:extLst>
          </p:cNvPr>
          <p:cNvCxnSpPr>
            <a:cxnSpLocks/>
          </p:cNvCxnSpPr>
          <p:nvPr/>
        </p:nvCxnSpPr>
        <p:spPr>
          <a:xfrm flipV="1">
            <a:off x="6362053" y="3708277"/>
            <a:ext cx="2142275" cy="1562100"/>
          </a:xfrm>
          <a:prstGeom prst="bentConnector3">
            <a:avLst>
              <a:gd name="adj1" fmla="val 100687"/>
            </a:avLst>
          </a:prstGeom>
          <a:ln w="38100">
            <a:solidFill>
              <a:srgbClr val="49B170"/>
            </a:solidFill>
            <a:prstDash val="dash"/>
          </a:ln>
        </p:spPr>
        <p:style>
          <a:lnRef idx="1">
            <a:schemeClr val="accent1"/>
          </a:lnRef>
          <a:fillRef idx="0">
            <a:schemeClr val="accent1"/>
          </a:fillRef>
          <a:effectRef idx="0">
            <a:schemeClr val="accent1"/>
          </a:effectRef>
          <a:fontRef idx="minor">
            <a:schemeClr val="tx1"/>
          </a:fontRef>
        </p:style>
      </p:cxnSp>
      <p:sp>
        <p:nvSpPr>
          <p:cNvPr id="4" name="Boog 3">
            <a:extLst>
              <a:ext uri="{FF2B5EF4-FFF2-40B4-BE49-F238E27FC236}">
                <a16:creationId xmlns:a16="http://schemas.microsoft.com/office/drawing/2014/main" id="{3C216B82-E053-4AE1-9077-DF9793DB3F22}"/>
              </a:ext>
            </a:extLst>
          </p:cNvPr>
          <p:cNvSpPr/>
          <p:nvPr/>
        </p:nvSpPr>
        <p:spPr>
          <a:xfrm rot="17749004">
            <a:off x="1136186" y="1509751"/>
            <a:ext cx="3420000" cy="3420000"/>
          </a:xfrm>
          <a:prstGeom prst="arc">
            <a:avLst>
              <a:gd name="adj1" fmla="val 15783969"/>
              <a:gd name="adj2" fmla="val 20475179"/>
            </a:avLst>
          </a:prstGeom>
          <a:ln w="38100">
            <a:solidFill>
              <a:srgbClr val="49B17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pic>
        <p:nvPicPr>
          <p:cNvPr id="10" name="Graphic 9" descr="Vlinder">
            <a:extLst>
              <a:ext uri="{FF2B5EF4-FFF2-40B4-BE49-F238E27FC236}">
                <a16:creationId xmlns:a16="http://schemas.microsoft.com/office/drawing/2014/main" id="{F48AB314-E804-4ED2-B151-384C986399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550907">
            <a:off x="4252200" y="1623967"/>
            <a:ext cx="536538" cy="536538"/>
          </a:xfrm>
          <a:prstGeom prst="rect">
            <a:avLst/>
          </a:prstGeom>
        </p:spPr>
      </p:pic>
      <p:pic>
        <p:nvPicPr>
          <p:cNvPr id="12" name="Graphic 11" descr="Rups">
            <a:extLst>
              <a:ext uri="{FF2B5EF4-FFF2-40B4-BE49-F238E27FC236}">
                <a16:creationId xmlns:a16="http://schemas.microsoft.com/office/drawing/2014/main" id="{A0D1B1E8-2A41-4C93-A741-1164D35388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591913">
            <a:off x="7525703" y="1343257"/>
            <a:ext cx="541996" cy="541996"/>
          </a:xfrm>
          <a:prstGeom prst="rect">
            <a:avLst/>
          </a:prstGeom>
        </p:spPr>
      </p:pic>
      <p:sp>
        <p:nvSpPr>
          <p:cNvPr id="3" name="Tekstvak 2">
            <a:extLst>
              <a:ext uri="{FF2B5EF4-FFF2-40B4-BE49-F238E27FC236}">
                <a16:creationId xmlns:a16="http://schemas.microsoft.com/office/drawing/2014/main" id="{FF112928-C028-BA18-3920-C963DED55424}"/>
              </a:ext>
            </a:extLst>
          </p:cNvPr>
          <p:cNvSpPr txBox="1"/>
          <p:nvPr/>
        </p:nvSpPr>
        <p:spPr>
          <a:xfrm>
            <a:off x="4980877" y="4422354"/>
            <a:ext cx="3276714" cy="461665"/>
          </a:xfrm>
          <a:prstGeom prst="rect">
            <a:avLst/>
          </a:prstGeom>
          <a:noFill/>
        </p:spPr>
        <p:txBody>
          <a:bodyPr wrap="square" rtlCol="0">
            <a:spAutoFit/>
          </a:bodyPr>
          <a:lstStyle/>
          <a:p>
            <a:r>
              <a:rPr lang="nl-NL" sz="1200" dirty="0">
                <a:solidFill>
                  <a:schemeClr val="bg1"/>
                </a:solidFill>
                <a:hlinkClick r:id="rId9">
                  <a:extLst>
                    <a:ext uri="{A12FA001-AC4F-418D-AE19-62706E023703}">
                      <ahyp:hlinkClr xmlns:ahyp="http://schemas.microsoft.com/office/drawing/2018/hyperlinkcolor" val="tx"/>
                    </a:ext>
                  </a:extLst>
                </a:hlinkClick>
              </a:rPr>
              <a:t>Handleiding voor thuis </a:t>
            </a:r>
            <a:r>
              <a:rPr lang="nl-NL" sz="1200" dirty="0" err="1">
                <a:solidFill>
                  <a:schemeClr val="bg1"/>
                </a:solidFill>
                <a:hlinkClick r:id="rId9">
                  <a:extLst>
                    <a:ext uri="{A12FA001-AC4F-418D-AE19-62706E023703}">
                      <ahyp:hlinkClr xmlns:ahyp="http://schemas.microsoft.com/office/drawing/2018/hyperlinkcolor" val="tx"/>
                    </a:ext>
                  </a:extLst>
                </a:hlinkClick>
              </a:rPr>
              <a:t>Serious</a:t>
            </a:r>
            <a:r>
              <a:rPr lang="nl-NL" sz="1200" dirty="0">
                <a:solidFill>
                  <a:schemeClr val="bg1"/>
                </a:solidFill>
                <a:hlinkClick r:id="rId9">
                  <a:extLst>
                    <a:ext uri="{A12FA001-AC4F-418D-AE19-62706E023703}">
                      <ahyp:hlinkClr xmlns:ahyp="http://schemas.microsoft.com/office/drawing/2018/hyperlinkcolor" val="tx"/>
                    </a:ext>
                  </a:extLst>
                </a:hlinkClick>
              </a:rPr>
              <a:t> Game Klimaatschoolplein (1).pdf (tauw.nl)</a:t>
            </a:r>
            <a:endParaRPr lang="nl-NL" sz="1200" dirty="0">
              <a:solidFill>
                <a:schemeClr val="bg1"/>
              </a:solidFill>
            </a:endParaRPr>
          </a:p>
        </p:txBody>
      </p:sp>
    </p:spTree>
    <p:extLst>
      <p:ext uri="{BB962C8B-B14F-4D97-AF65-F5344CB8AC3E}">
        <p14:creationId xmlns:p14="http://schemas.microsoft.com/office/powerpoint/2010/main" val="2426357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3">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485" y="450221"/>
            <a:ext cx="4377035"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3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822" y="475488"/>
            <a:ext cx="6675120" cy="5925312"/>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3F22D1B-C2FF-4DFC-82FD-2964BD0E5C56}"/>
              </a:ext>
            </a:extLst>
          </p:cNvPr>
          <p:cNvSpPr>
            <a:spLocks noGrp="1"/>
          </p:cNvSpPr>
          <p:nvPr>
            <p:ph type="title"/>
          </p:nvPr>
        </p:nvSpPr>
        <p:spPr>
          <a:xfrm>
            <a:off x="5694902" y="1179576"/>
            <a:ext cx="5507609" cy="3401568"/>
          </a:xfrm>
        </p:spPr>
        <p:txBody>
          <a:bodyPr vert="horz" lIns="91440" tIns="45720" rIns="91440" bIns="45720" rtlCol="0" anchor="b">
            <a:normAutofit/>
          </a:bodyPr>
          <a:lstStyle/>
          <a:p>
            <a:r>
              <a:rPr lang="en-US" sz="4800" kern="1200" dirty="0" err="1">
                <a:solidFill>
                  <a:srgbClr val="FFFFFF"/>
                </a:solidFill>
                <a:latin typeface="+mj-lt"/>
                <a:ea typeface="+mj-ea"/>
                <a:cs typeface="+mj-cs"/>
              </a:rPr>
              <a:t>Educatie-materialen</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voor</a:t>
            </a:r>
            <a:r>
              <a:rPr lang="en-US" sz="4800" kern="1200" dirty="0">
                <a:solidFill>
                  <a:srgbClr val="FFFFFF"/>
                </a:solidFill>
                <a:latin typeface="+mj-lt"/>
                <a:ea typeface="+mj-ea"/>
                <a:cs typeface="+mj-cs"/>
              </a:rPr>
              <a:t> het </a:t>
            </a:r>
            <a:r>
              <a:rPr lang="en-US" sz="4800" kern="1200" dirty="0" err="1">
                <a:solidFill>
                  <a:srgbClr val="FFFFFF"/>
                </a:solidFill>
                <a:latin typeface="+mj-lt"/>
                <a:ea typeface="+mj-ea"/>
                <a:cs typeface="+mj-cs"/>
              </a:rPr>
              <a:t>voortgezet</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onderwijs</a:t>
            </a:r>
            <a:endParaRPr lang="en-US" sz="4800" kern="1200" dirty="0">
              <a:solidFill>
                <a:srgbClr val="FFFFFF"/>
              </a:solidFill>
              <a:latin typeface="+mj-lt"/>
              <a:ea typeface="+mj-ea"/>
              <a:cs typeface="+mj-cs"/>
            </a:endParaRPr>
          </a:p>
        </p:txBody>
      </p:sp>
      <p:pic>
        <p:nvPicPr>
          <p:cNvPr id="4" name="Graphic 3" descr="Gieter">
            <a:extLst>
              <a:ext uri="{FF2B5EF4-FFF2-40B4-BE49-F238E27FC236}">
                <a16:creationId xmlns:a16="http://schemas.microsoft.com/office/drawing/2014/main" id="{A8929B05-4CD7-4D49-9E9A-40441D9E6A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914" y="1451751"/>
            <a:ext cx="3952630" cy="3952630"/>
          </a:xfrm>
          <a:prstGeom prst="rect">
            <a:avLst/>
          </a:prstGeom>
        </p:spPr>
      </p:pic>
      <p:cxnSp>
        <p:nvCxnSpPr>
          <p:cNvPr id="38" name="Straight Connector 37">
            <a:extLst>
              <a:ext uri="{FF2B5EF4-FFF2-40B4-BE49-F238E27FC236}">
                <a16:creationId xmlns:a16="http://schemas.microsoft.com/office/drawing/2014/main" id="{1E3B3398-8D6B-46D6-845D-5062707167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35400" y="4713662"/>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979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93F09F8D-C7B5-479D-A996-2DA79CEF37C4}"/>
              </a:ext>
            </a:extLst>
          </p:cNvPr>
          <p:cNvSpPr>
            <a:spLocks noGrp="1"/>
          </p:cNvSpPr>
          <p:nvPr>
            <p:ph idx="1"/>
          </p:nvPr>
        </p:nvSpPr>
        <p:spPr>
          <a:xfrm>
            <a:off x="838200" y="1967664"/>
            <a:ext cx="4680000" cy="4680000"/>
          </a:xfrm>
          <a:prstGeom prst="ellipse">
            <a:avLst/>
          </a:prstGeom>
          <a:solidFill>
            <a:srgbClr val="49B170"/>
          </a:solidFill>
        </p:spPr>
        <p:txBody>
          <a:bodyPr anchor="ctr">
            <a:normAutofit/>
          </a:bodyPr>
          <a:lstStyle/>
          <a:p>
            <a:pPr marL="0" indent="0" algn="ctr">
              <a:buNone/>
            </a:pPr>
            <a:r>
              <a:rPr lang="nl-NL" sz="1200" dirty="0">
                <a:solidFill>
                  <a:schemeClr val="bg1"/>
                </a:solidFill>
              </a:rPr>
              <a:t>Het klimaat is aan het veranderen. </a:t>
            </a:r>
            <a:br>
              <a:rPr lang="nl-NL" sz="1200" dirty="0">
                <a:solidFill>
                  <a:schemeClr val="bg1"/>
                </a:solidFill>
              </a:rPr>
            </a:br>
            <a:r>
              <a:rPr lang="nl-NL" sz="1200" dirty="0">
                <a:solidFill>
                  <a:schemeClr val="bg1"/>
                </a:solidFill>
              </a:rPr>
              <a:t>We merken dat het warmer wordt. We zien dat als het regent, dat het langer en meer regent dan een aantal jaren geleden. </a:t>
            </a:r>
          </a:p>
          <a:p>
            <a:pPr marL="0" indent="0" algn="ctr">
              <a:buNone/>
            </a:pPr>
            <a:r>
              <a:rPr lang="nl-NL" sz="1200" dirty="0">
                <a:solidFill>
                  <a:schemeClr val="bg1"/>
                </a:solidFill>
              </a:rPr>
              <a:t>In de wijk en in de stad moeten de mensen zich op een zo duurzaam mogelijke wijze van A naar B kunnen verplaatsen. </a:t>
            </a:r>
          </a:p>
          <a:p>
            <a:pPr marL="0" indent="0" algn="ctr">
              <a:buNone/>
            </a:pPr>
            <a:r>
              <a:rPr lang="nl-NL" sz="1200" b="1" dirty="0">
                <a:solidFill>
                  <a:schemeClr val="bg1"/>
                </a:solidFill>
              </a:rPr>
              <a:t>Hoe komen al die mensen bij hun woning en gaan ze naar hun werk? En hoe richten we de wijk zo veel mogelijk klimaatproof in?</a:t>
            </a:r>
          </a:p>
        </p:txBody>
      </p:sp>
      <p:sp>
        <p:nvSpPr>
          <p:cNvPr id="9" name="Rechthoek 8">
            <a:hlinkClick r:id="rId2"/>
            <a:extLst>
              <a:ext uri="{FF2B5EF4-FFF2-40B4-BE49-F238E27FC236}">
                <a16:creationId xmlns:a16="http://schemas.microsoft.com/office/drawing/2014/main" id="{974D5F27-1DF4-4C55-847D-1DE5BDC7AEAB}"/>
              </a:ext>
            </a:extLst>
          </p:cNvPr>
          <p:cNvSpPr/>
          <p:nvPr/>
        </p:nvSpPr>
        <p:spPr>
          <a:xfrm>
            <a:off x="6673802" y="4302491"/>
            <a:ext cx="2340000" cy="2340000"/>
          </a:xfrm>
          <a:prstGeom prst="rect">
            <a:avLst/>
          </a:prstGeom>
          <a:noFill/>
          <a:ln w="57150">
            <a:solidFill>
              <a:srgbClr val="678EC9"/>
            </a:solidFill>
            <a:prstDash val="dash"/>
          </a:ln>
        </p:spPr>
        <p:txBody>
          <a:bodyPr wrap="square" anchor="ctr" anchorCtr="0">
            <a:noAutofit/>
          </a:bodyPr>
          <a:lstStyle/>
          <a:p>
            <a:pPr algn="ctr"/>
            <a:r>
              <a:rPr lang="nl-NL" sz="1200" dirty="0">
                <a:solidFill>
                  <a:srgbClr val="678EC9"/>
                </a:solidFill>
              </a:rPr>
              <a:t>De gemeente organiseert een wedstrijd voor de </a:t>
            </a:r>
            <a:r>
              <a:rPr lang="nl-NL" sz="1200" b="1" dirty="0">
                <a:solidFill>
                  <a:srgbClr val="678EC9"/>
                </a:solidFill>
              </a:rPr>
              <a:t>eerstejaars</a:t>
            </a:r>
            <a:r>
              <a:rPr lang="nl-NL" sz="1200" dirty="0">
                <a:solidFill>
                  <a:srgbClr val="678EC9"/>
                </a:solidFill>
              </a:rPr>
              <a:t> leerlingen van rondom de actuele thema’s </a:t>
            </a:r>
            <a:r>
              <a:rPr lang="nl-NL" sz="1200" b="1" dirty="0">
                <a:solidFill>
                  <a:srgbClr val="678EC9"/>
                </a:solidFill>
              </a:rPr>
              <a:t>duurzaamheid</a:t>
            </a:r>
            <a:r>
              <a:rPr lang="nl-NL" sz="1200" dirty="0">
                <a:solidFill>
                  <a:srgbClr val="678EC9"/>
                </a:solidFill>
              </a:rPr>
              <a:t>, </a:t>
            </a:r>
            <a:r>
              <a:rPr lang="nl-NL" sz="1200" b="1" dirty="0">
                <a:solidFill>
                  <a:srgbClr val="678EC9"/>
                </a:solidFill>
              </a:rPr>
              <a:t>mobiliteit</a:t>
            </a:r>
            <a:r>
              <a:rPr lang="nl-NL" sz="1200" dirty="0">
                <a:solidFill>
                  <a:srgbClr val="678EC9"/>
                </a:solidFill>
              </a:rPr>
              <a:t> en </a:t>
            </a:r>
            <a:r>
              <a:rPr lang="nl-NL" sz="1200" b="1" dirty="0">
                <a:solidFill>
                  <a:srgbClr val="678EC9"/>
                </a:solidFill>
              </a:rPr>
              <a:t>klimaatverandering</a:t>
            </a:r>
            <a:r>
              <a:rPr lang="nl-NL" sz="1200" dirty="0">
                <a:solidFill>
                  <a:srgbClr val="678EC9"/>
                </a:solidFill>
              </a:rPr>
              <a:t>.</a:t>
            </a:r>
            <a:endParaRPr lang="nl-NL" sz="1200" dirty="0">
              <a:solidFill>
                <a:srgbClr val="678EC9"/>
              </a:solidFill>
              <a:latin typeface="+mj-lt"/>
            </a:endParaRPr>
          </a:p>
        </p:txBody>
      </p:sp>
      <p:sp>
        <p:nvSpPr>
          <p:cNvPr id="11" name="Rechthoek 10">
            <a:hlinkClick r:id="rId2"/>
            <a:extLst>
              <a:ext uri="{FF2B5EF4-FFF2-40B4-BE49-F238E27FC236}">
                <a16:creationId xmlns:a16="http://schemas.microsoft.com/office/drawing/2014/main" id="{BA44DD6E-D127-4B0A-9AAF-4E9298AA3979}"/>
              </a:ext>
            </a:extLst>
          </p:cNvPr>
          <p:cNvSpPr/>
          <p:nvPr/>
        </p:nvSpPr>
        <p:spPr>
          <a:xfrm>
            <a:off x="5041462" y="1967664"/>
            <a:ext cx="1872000" cy="1872000"/>
          </a:xfrm>
          <a:prstGeom prst="rect">
            <a:avLst/>
          </a:prstGeom>
          <a:solidFill>
            <a:srgbClr val="678EC9"/>
          </a:solidFill>
        </p:spPr>
        <p:txBody>
          <a:bodyPr wrap="square" anchor="ctr" anchorCtr="0">
            <a:noAutofit/>
          </a:bodyPr>
          <a:lstStyle/>
          <a:p>
            <a:pPr algn="ctr"/>
            <a:r>
              <a:rPr lang="nl-NL" sz="1200" dirty="0">
                <a:solidFill>
                  <a:schemeClr val="bg1"/>
                </a:solidFill>
              </a:rPr>
              <a:t>De opdracht bestaat uit een gastles door de wethouder, een informatiemarkt &amp; ontwerpopdracht.</a:t>
            </a:r>
            <a:endParaRPr lang="nl-NL" sz="1200" dirty="0">
              <a:solidFill>
                <a:schemeClr val="bg1"/>
              </a:solidFill>
              <a:latin typeface="+mj-lt"/>
            </a:endParaRPr>
          </a:p>
        </p:txBody>
      </p:sp>
      <p:sp>
        <p:nvSpPr>
          <p:cNvPr id="12" name="Titel 1">
            <a:extLst>
              <a:ext uri="{FF2B5EF4-FFF2-40B4-BE49-F238E27FC236}">
                <a16:creationId xmlns:a16="http://schemas.microsoft.com/office/drawing/2014/main" id="{0F3EF58C-59C5-436A-BE25-1ADD2F10176B}"/>
              </a:ext>
            </a:extLst>
          </p:cNvPr>
          <p:cNvSpPr>
            <a:spLocks noGrp="1"/>
          </p:cNvSpPr>
          <p:nvPr>
            <p:ph type="title"/>
          </p:nvPr>
        </p:nvSpPr>
        <p:spPr>
          <a:xfrm>
            <a:off x="838200" y="365125"/>
            <a:ext cx="10515600" cy="1325563"/>
          </a:xfrm>
        </p:spPr>
        <p:txBody>
          <a:bodyPr/>
          <a:lstStyle/>
          <a:p>
            <a:r>
              <a:rPr lang="nl-NL" dirty="0"/>
              <a:t>Scholenopdracht</a:t>
            </a:r>
          </a:p>
        </p:txBody>
      </p:sp>
      <p:sp>
        <p:nvSpPr>
          <p:cNvPr id="13" name="Titel 1">
            <a:extLst>
              <a:ext uri="{FF2B5EF4-FFF2-40B4-BE49-F238E27FC236}">
                <a16:creationId xmlns:a16="http://schemas.microsoft.com/office/drawing/2014/main" id="{8604B048-9D11-4935-9939-7E7DFBFEAE52}"/>
              </a:ext>
            </a:extLst>
          </p:cNvPr>
          <p:cNvSpPr txBox="1">
            <a:spLocks/>
          </p:cNvSpPr>
          <p:nvPr/>
        </p:nvSpPr>
        <p:spPr>
          <a:xfrm>
            <a:off x="819150" y="1197901"/>
            <a:ext cx="10515600" cy="662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dirty="0"/>
              <a:t>Mobiliteit, duurzaamheid &amp; klimaatverandering</a:t>
            </a:r>
          </a:p>
        </p:txBody>
      </p:sp>
      <p:pic>
        <p:nvPicPr>
          <p:cNvPr id="17" name="Afbeelding 16" descr="Afbeelding met persoon, binnen, tafel, zitten&#10;&#10;Automatisch gegenereerde beschrijving">
            <a:extLst>
              <a:ext uri="{FF2B5EF4-FFF2-40B4-BE49-F238E27FC236}">
                <a16:creationId xmlns:a16="http://schemas.microsoft.com/office/drawing/2014/main" id="{558719CF-78CD-4531-97E5-F02F42FD7273}"/>
              </a:ext>
            </a:extLst>
          </p:cNvPr>
          <p:cNvPicPr>
            <a:picLocks noChangeAspect="1"/>
          </p:cNvPicPr>
          <p:nvPr/>
        </p:nvPicPr>
        <p:blipFill rotWithShape="1">
          <a:blip r:embed="rId3">
            <a:extLst>
              <a:ext uri="{28A0092B-C50C-407E-A947-70E740481C1C}">
                <a14:useLocalDpi xmlns:a14="http://schemas.microsoft.com/office/drawing/2010/main" val="0"/>
              </a:ext>
            </a:extLst>
          </a:blip>
          <a:srcRect l="16670" r="16670"/>
          <a:stretch/>
        </p:blipFill>
        <p:spPr>
          <a:xfrm>
            <a:off x="8109011" y="1967664"/>
            <a:ext cx="2814717" cy="2814717"/>
          </a:xfrm>
          <a:prstGeom prst="ellipse">
            <a:avLst/>
          </a:prstGeom>
        </p:spPr>
      </p:pic>
      <p:sp>
        <p:nvSpPr>
          <p:cNvPr id="21" name="Boog 20">
            <a:extLst>
              <a:ext uri="{FF2B5EF4-FFF2-40B4-BE49-F238E27FC236}">
                <a16:creationId xmlns:a16="http://schemas.microsoft.com/office/drawing/2014/main" id="{81319D09-2BD7-486A-95CF-A5A61DBF5A02}"/>
              </a:ext>
            </a:extLst>
          </p:cNvPr>
          <p:cNvSpPr/>
          <p:nvPr/>
        </p:nvSpPr>
        <p:spPr>
          <a:xfrm rot="3890566">
            <a:off x="8149383" y="1989000"/>
            <a:ext cx="2880000" cy="2880000"/>
          </a:xfrm>
          <a:prstGeom prst="arc">
            <a:avLst>
              <a:gd name="adj1" fmla="val 15783969"/>
              <a:gd name="adj2" fmla="val 0"/>
            </a:avLst>
          </a:prstGeom>
          <a:ln w="38100">
            <a:solidFill>
              <a:srgbClr val="49B17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2" name="Tekstvak 21">
            <a:hlinkClick r:id="rId4"/>
            <a:extLst>
              <a:ext uri="{FF2B5EF4-FFF2-40B4-BE49-F238E27FC236}">
                <a16:creationId xmlns:a16="http://schemas.microsoft.com/office/drawing/2014/main" id="{31E94EFA-A909-4E49-B9DF-5248A2D9C1CF}"/>
              </a:ext>
            </a:extLst>
          </p:cNvPr>
          <p:cNvSpPr txBox="1"/>
          <p:nvPr/>
        </p:nvSpPr>
        <p:spPr>
          <a:xfrm>
            <a:off x="9221179" y="5344557"/>
            <a:ext cx="1702550" cy="1297933"/>
          </a:xfrm>
          <a:prstGeom prst="rect">
            <a:avLst/>
          </a:prstGeom>
          <a:solidFill>
            <a:srgbClr val="49B170"/>
          </a:solidFill>
          <a:ln>
            <a:solidFill>
              <a:srgbClr val="49B170"/>
            </a:solidFill>
          </a:ln>
        </p:spPr>
        <p:txBody>
          <a:bodyPr wrap="square" rtlCol="0" anchor="ctr" anchorCtr="0">
            <a:noAutofit/>
          </a:bodyPr>
          <a:lstStyle/>
          <a:p>
            <a:pPr algn="ctr"/>
            <a:r>
              <a:rPr lang="nl-NL" sz="1200" dirty="0">
                <a:solidFill>
                  <a:schemeClr val="bg1"/>
                </a:solidFill>
              </a:rPr>
              <a:t>Kijk </a:t>
            </a:r>
            <a:r>
              <a:rPr lang="nl-NL" sz="1200" u="sng" dirty="0">
                <a:solidFill>
                  <a:schemeClr val="bg1"/>
                </a:solidFill>
              </a:rPr>
              <a:t>hier</a:t>
            </a:r>
            <a:r>
              <a:rPr lang="nl-NL" sz="1200" dirty="0">
                <a:solidFill>
                  <a:schemeClr val="bg1"/>
                </a:solidFill>
              </a:rPr>
              <a:t> voor meer informatie</a:t>
            </a:r>
          </a:p>
        </p:txBody>
      </p:sp>
    </p:spTree>
    <p:extLst>
      <p:ext uri="{BB962C8B-B14F-4D97-AF65-F5344CB8AC3E}">
        <p14:creationId xmlns:p14="http://schemas.microsoft.com/office/powerpoint/2010/main" val="1055467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c 10">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3F22D1B-C2FF-4DFC-82FD-2964BD0E5C56}"/>
              </a:ext>
            </a:extLst>
          </p:cNvPr>
          <p:cNvSpPr>
            <a:spLocks noGrp="1"/>
          </p:cNvSpPr>
          <p:nvPr>
            <p:ph type="title"/>
          </p:nvPr>
        </p:nvSpPr>
        <p:spPr>
          <a:xfrm>
            <a:off x="7080738" y="1765189"/>
            <a:ext cx="4467792" cy="3060541"/>
          </a:xfrm>
        </p:spPr>
        <p:txBody>
          <a:bodyPr vert="horz" lIns="91440" tIns="45720" rIns="91440" bIns="45720" rtlCol="0" anchor="b">
            <a:normAutofit fontScale="90000"/>
          </a:bodyPr>
          <a:lstStyle/>
          <a:p>
            <a:pPr algn="ctr"/>
            <a:r>
              <a:rPr lang="en-US" dirty="0">
                <a:solidFill>
                  <a:srgbClr val="FFFFFF"/>
                </a:solidFill>
              </a:rPr>
              <a:t>3</a:t>
            </a:r>
            <a:r>
              <a:rPr lang="en-US" kern="1200" dirty="0">
                <a:solidFill>
                  <a:srgbClr val="FFFFFF"/>
                </a:solidFill>
                <a:latin typeface="+mj-lt"/>
                <a:ea typeface="+mj-ea"/>
                <a:cs typeface="+mj-cs"/>
              </a:rPr>
              <a:t>. </a:t>
            </a:r>
            <a:br>
              <a:rPr lang="en-US" kern="1200" dirty="0">
                <a:solidFill>
                  <a:srgbClr val="FFFFFF"/>
                </a:solidFill>
                <a:latin typeface="+mj-lt"/>
                <a:ea typeface="+mj-ea"/>
                <a:cs typeface="+mj-cs"/>
              </a:rPr>
            </a:br>
            <a:r>
              <a:rPr lang="en-US" kern="1200" dirty="0" err="1">
                <a:solidFill>
                  <a:srgbClr val="FFFFFF"/>
                </a:solidFill>
                <a:latin typeface="+mj-lt"/>
                <a:ea typeface="+mj-ea"/>
                <a:cs typeface="+mj-cs"/>
              </a:rPr>
              <a:t>Succesvolle</a:t>
            </a:r>
            <a:br>
              <a:rPr lang="en-US" kern="1200" dirty="0">
                <a:solidFill>
                  <a:srgbClr val="FFFFFF"/>
                </a:solidFill>
                <a:latin typeface="+mj-lt"/>
                <a:ea typeface="+mj-ea"/>
                <a:cs typeface="+mj-cs"/>
              </a:rPr>
            </a:br>
            <a:r>
              <a:rPr lang="en-US" kern="1200" dirty="0" err="1">
                <a:solidFill>
                  <a:srgbClr val="FFFFFF"/>
                </a:solidFill>
                <a:latin typeface="+mj-lt"/>
                <a:ea typeface="+mj-ea"/>
                <a:cs typeface="+mj-cs"/>
              </a:rPr>
              <a:t>praktijk-voorbeelden</a:t>
            </a:r>
            <a:endParaRPr lang="en-US" kern="1200" dirty="0">
              <a:solidFill>
                <a:srgbClr val="FFFFFF"/>
              </a:solidFill>
              <a:latin typeface="+mj-lt"/>
              <a:ea typeface="+mj-ea"/>
              <a:cs typeface="+mj-cs"/>
            </a:endParaRPr>
          </a:p>
        </p:txBody>
      </p:sp>
      <p:sp>
        <p:nvSpPr>
          <p:cNvPr id="13" name="Oval 12">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Gieter">
            <a:extLst>
              <a:ext uri="{FF2B5EF4-FFF2-40B4-BE49-F238E27FC236}">
                <a16:creationId xmlns:a16="http://schemas.microsoft.com/office/drawing/2014/main" id="{A8929B05-4CD7-4D49-9E9A-40441D9E6A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8572" y="1374798"/>
            <a:ext cx="4108404"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3672747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B78EBC-0A02-4337-AA8A-03E145E53EFE}"/>
              </a:ext>
            </a:extLst>
          </p:cNvPr>
          <p:cNvSpPr>
            <a:spLocks noGrp="1"/>
          </p:cNvSpPr>
          <p:nvPr>
            <p:ph type="title"/>
          </p:nvPr>
        </p:nvSpPr>
        <p:spPr/>
        <p:txBody>
          <a:bodyPr/>
          <a:lstStyle/>
          <a:p>
            <a:r>
              <a:rPr lang="nl-NL" dirty="0"/>
              <a:t>Intro</a:t>
            </a:r>
          </a:p>
        </p:txBody>
      </p:sp>
      <p:sp>
        <p:nvSpPr>
          <p:cNvPr id="3" name="Tijdelijke aanduiding voor inhoud 2">
            <a:extLst>
              <a:ext uri="{FF2B5EF4-FFF2-40B4-BE49-F238E27FC236}">
                <a16:creationId xmlns:a16="http://schemas.microsoft.com/office/drawing/2014/main" id="{5A700965-A2D1-4505-AC54-98EA7E870049}"/>
              </a:ext>
            </a:extLst>
          </p:cNvPr>
          <p:cNvSpPr>
            <a:spLocks noGrp="1"/>
          </p:cNvSpPr>
          <p:nvPr>
            <p:ph idx="1"/>
          </p:nvPr>
        </p:nvSpPr>
        <p:spPr/>
        <p:txBody>
          <a:bodyPr>
            <a:normAutofit/>
          </a:bodyPr>
          <a:lstStyle/>
          <a:p>
            <a:pPr marL="0" indent="0">
              <a:buNone/>
            </a:pPr>
            <a:r>
              <a:rPr lang="nl-NL" sz="1800" dirty="0"/>
              <a:t>Jong geleerd is oud gedaan. Dat geldt ook zo voor het ontwikkelen van kennis, vergroten van bewustzijn en stimuleren van gewenst gedrag op het gebied van water en klimaat. Dus we kunnen niet vroeg genoeg beginnen met water- en klimaatonderwijs op school. Leren over wateroverlast, hitte en droogte – en dan vooral wat je hier zelf, in je eigen omgeving, aan kunt doen. Meer groen, minder tegels en waterbergende maatregelen. Door het aanleggen van een groen-blauw-schoolplein haal je dit dicht naar de kinderen toe!</a:t>
            </a:r>
          </a:p>
          <a:p>
            <a:pPr marL="0" indent="0">
              <a:buNone/>
            </a:pPr>
            <a:r>
              <a:rPr lang="nl-NL" sz="1800" dirty="0"/>
              <a:t>Vanuit het project Klimaatbewustzijn van de Regio Noordoost Brabant heeft er een inventarisatie plaatsgevonden van bestaande materialen. Wat is er al beschikbaar over hoe je een groen-blauw-schoolplein moet inrichten? Welke educatiematerialen zijn er? En wat zijn succesvolle praktijkvoorbeelden? </a:t>
            </a:r>
          </a:p>
          <a:p>
            <a:pPr marL="0" indent="0">
              <a:buNone/>
            </a:pPr>
            <a:endParaRPr lang="nl-NL" sz="2400" dirty="0"/>
          </a:p>
        </p:txBody>
      </p:sp>
    </p:spTree>
    <p:extLst>
      <p:ext uri="{BB962C8B-B14F-4D97-AF65-F5344CB8AC3E}">
        <p14:creationId xmlns:p14="http://schemas.microsoft.com/office/powerpoint/2010/main" val="1126170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oom, plant, steen&#10;&#10;Automatisch gegenereerde beschrijving">
            <a:extLst>
              <a:ext uri="{FF2B5EF4-FFF2-40B4-BE49-F238E27FC236}">
                <a16:creationId xmlns:a16="http://schemas.microsoft.com/office/drawing/2014/main" id="{580E4AD6-B15E-4223-8A34-D7B232AB4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054"/>
            <a:ext cx="12192000" cy="8122050"/>
          </a:xfrm>
          <a:prstGeom prst="rect">
            <a:avLst/>
          </a:prstGeom>
        </p:spPr>
      </p:pic>
      <p:sp>
        <p:nvSpPr>
          <p:cNvPr id="6" name="Ovaal 5">
            <a:extLst>
              <a:ext uri="{FF2B5EF4-FFF2-40B4-BE49-F238E27FC236}">
                <a16:creationId xmlns:a16="http://schemas.microsoft.com/office/drawing/2014/main" id="{6A643DA1-6F76-4334-84E3-285AF5D2177C}"/>
              </a:ext>
            </a:extLst>
          </p:cNvPr>
          <p:cNvSpPr/>
          <p:nvPr/>
        </p:nvSpPr>
        <p:spPr>
          <a:xfrm>
            <a:off x="6918037" y="1984972"/>
            <a:ext cx="4588004" cy="46559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Ondertitel 2">
            <a:extLst>
              <a:ext uri="{FF2B5EF4-FFF2-40B4-BE49-F238E27FC236}">
                <a16:creationId xmlns:a16="http://schemas.microsoft.com/office/drawing/2014/main" id="{6DAD491C-8963-43C0-BE59-E5E4813674C5}"/>
              </a:ext>
            </a:extLst>
          </p:cNvPr>
          <p:cNvSpPr txBox="1">
            <a:spLocks/>
          </p:cNvSpPr>
          <p:nvPr/>
        </p:nvSpPr>
        <p:spPr>
          <a:xfrm>
            <a:off x="7362787" y="3894165"/>
            <a:ext cx="4330262" cy="6832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000" dirty="0">
                <a:solidFill>
                  <a:schemeClr val="bg1"/>
                </a:solidFill>
                <a:hlinkClick r:id="rId3">
                  <a:extLst>
                    <a:ext uri="{A12FA001-AC4F-418D-AE19-62706E023703}">
                      <ahyp:hlinkClr xmlns:ahyp="http://schemas.microsoft.com/office/drawing/2018/hyperlinkcolor" val="tx"/>
                    </a:ext>
                  </a:extLst>
                </a:hlinkClick>
              </a:rPr>
              <a:t>https://www.groenblauweschoolpleinen.nl/voorbeeldprojecten</a:t>
            </a:r>
            <a:endParaRPr lang="nl-NL" sz="1000" dirty="0">
              <a:solidFill>
                <a:schemeClr val="bg1"/>
              </a:solidFill>
            </a:endParaRPr>
          </a:p>
          <a:p>
            <a:pPr marL="0" indent="0">
              <a:buNone/>
            </a:pPr>
            <a:r>
              <a:rPr lang="nl-NL" sz="1000" dirty="0">
                <a:solidFill>
                  <a:schemeClr val="bg1"/>
                </a:solidFill>
                <a:hlinkClick r:id="rId4">
                  <a:extLst>
                    <a:ext uri="{A12FA001-AC4F-418D-AE19-62706E023703}">
                      <ahyp:hlinkClr xmlns:ahyp="http://schemas.microsoft.com/office/drawing/2018/hyperlinkcolor" val="tx"/>
                    </a:ext>
                  </a:extLst>
                </a:hlinkClick>
              </a:rPr>
              <a:t>https://www.natuurlijkschoolplein.nl</a:t>
            </a:r>
            <a:endParaRPr lang="nl-NL" sz="1000" dirty="0">
              <a:solidFill>
                <a:schemeClr val="bg1"/>
              </a:solidFill>
            </a:endParaRPr>
          </a:p>
          <a:p>
            <a:pPr marL="0" indent="0">
              <a:buNone/>
            </a:pPr>
            <a:r>
              <a:rPr lang="nl-NL" sz="1000" dirty="0">
                <a:solidFill>
                  <a:schemeClr val="bg1"/>
                </a:solidFill>
                <a:hlinkClick r:id="rId5">
                  <a:extLst>
                    <a:ext uri="{A12FA001-AC4F-418D-AE19-62706E023703}">
                      <ahyp:hlinkClr xmlns:ahyp="http://schemas.microsoft.com/office/drawing/2018/hyperlinkcolor" val="tx"/>
                    </a:ext>
                  </a:extLst>
                </a:hlinkClick>
              </a:rPr>
              <a:t>www.speelnatuur.nl/portfolio-groene-schoolpleinen/</a:t>
            </a:r>
            <a:endParaRPr lang="nl-NL" sz="1000" dirty="0">
              <a:solidFill>
                <a:schemeClr val="bg1"/>
              </a:solidFill>
            </a:endParaRPr>
          </a:p>
          <a:p>
            <a:pPr marL="0" indent="0">
              <a:buNone/>
            </a:pPr>
            <a:r>
              <a:rPr lang="nl-NL" sz="1000" dirty="0">
                <a:solidFill>
                  <a:schemeClr val="bg1"/>
                </a:solidFill>
                <a:hlinkClick r:id="rId6">
                  <a:extLst>
                    <a:ext uri="{A12FA001-AC4F-418D-AE19-62706E023703}">
                      <ahyp:hlinkClr xmlns:ahyp="http://schemas.microsoft.com/office/drawing/2018/hyperlinkcolor" val="tx"/>
                    </a:ext>
                  </a:extLst>
                </a:hlinkClick>
              </a:rPr>
              <a:t>https://stadsoase.eu/groenblauwe-schoolpleinen</a:t>
            </a:r>
            <a:endParaRPr lang="nl-NL" sz="1000" dirty="0">
              <a:solidFill>
                <a:schemeClr val="bg1"/>
              </a:solidFill>
            </a:endParaRPr>
          </a:p>
          <a:p>
            <a:pPr marL="0" indent="0">
              <a:buNone/>
            </a:pPr>
            <a:endParaRPr lang="nl-NL" sz="1000" dirty="0">
              <a:solidFill>
                <a:schemeClr val="bg1"/>
              </a:solidFill>
            </a:endParaRPr>
          </a:p>
        </p:txBody>
      </p:sp>
    </p:spTree>
    <p:extLst>
      <p:ext uri="{BB962C8B-B14F-4D97-AF65-F5344CB8AC3E}">
        <p14:creationId xmlns:p14="http://schemas.microsoft.com/office/powerpoint/2010/main" val="3578514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hoek 19">
            <a:hlinkClick r:id="rId2"/>
            <a:extLst>
              <a:ext uri="{FF2B5EF4-FFF2-40B4-BE49-F238E27FC236}">
                <a16:creationId xmlns:a16="http://schemas.microsoft.com/office/drawing/2014/main" id="{77F51716-128A-A7E7-8EBD-14D27ACA8AF9}"/>
              </a:ext>
            </a:extLst>
          </p:cNvPr>
          <p:cNvSpPr/>
          <p:nvPr/>
        </p:nvSpPr>
        <p:spPr>
          <a:xfrm>
            <a:off x="7660433" y="2773875"/>
            <a:ext cx="4316962" cy="2340000"/>
          </a:xfrm>
          <a:prstGeom prst="rect">
            <a:avLst/>
          </a:prstGeom>
          <a:noFill/>
          <a:ln w="57150">
            <a:solidFill>
              <a:srgbClr val="678EC9"/>
            </a:solidFill>
            <a:prstDash val="dash"/>
          </a:ln>
        </p:spPr>
        <p:txBody>
          <a:bodyPr wrap="square" anchor="ctr" anchorCtr="0">
            <a:noAutofit/>
          </a:bodyPr>
          <a:lstStyle/>
          <a:p>
            <a:r>
              <a:rPr lang="nl-NL" sz="1200" b="1" dirty="0">
                <a:solidFill>
                  <a:srgbClr val="678EC9"/>
                </a:solidFill>
              </a:rPr>
              <a:t>	Voor mee naar huis</a:t>
            </a:r>
          </a:p>
          <a:p>
            <a:r>
              <a:rPr lang="nl-NL" sz="1200" dirty="0">
                <a:solidFill>
                  <a:srgbClr val="678EC9"/>
                </a:solidFill>
              </a:rPr>
              <a:t>                	Om thuis nog eens terug te denken aan de </a:t>
            </a:r>
          </a:p>
          <a:p>
            <a:r>
              <a:rPr lang="nl-NL" sz="1200" dirty="0">
                <a:solidFill>
                  <a:srgbClr val="678EC9"/>
                </a:solidFill>
              </a:rPr>
              <a:t>               	avonturen van </a:t>
            </a:r>
            <a:r>
              <a:rPr lang="nl-NL" sz="1200" dirty="0" err="1">
                <a:solidFill>
                  <a:srgbClr val="678EC9"/>
                </a:solidFill>
              </a:rPr>
              <a:t>Koenibald</a:t>
            </a:r>
            <a:r>
              <a:rPr lang="nl-NL" sz="1200" dirty="0">
                <a:solidFill>
                  <a:srgbClr val="678EC9"/>
                </a:solidFill>
              </a:rPr>
              <a:t> &amp; </a:t>
            </a:r>
            <a:r>
              <a:rPr lang="nl-NL" sz="1200" dirty="0" err="1">
                <a:solidFill>
                  <a:srgbClr val="678EC9"/>
                </a:solidFill>
              </a:rPr>
              <a:t>Aldibert</a:t>
            </a:r>
            <a:r>
              <a:rPr lang="nl-NL" sz="1200" dirty="0">
                <a:solidFill>
                  <a:srgbClr val="678EC9"/>
                </a:solidFill>
              </a:rPr>
              <a:t> en de </a:t>
            </a:r>
          </a:p>
          <a:p>
            <a:r>
              <a:rPr lang="nl-NL" sz="1200" dirty="0">
                <a:solidFill>
                  <a:srgbClr val="678EC9"/>
                </a:solidFill>
              </a:rPr>
              <a:t>	thema’s water en </a:t>
            </a:r>
            <a:r>
              <a:rPr lang="nl-NL" sz="1200" dirty="0" err="1">
                <a:solidFill>
                  <a:srgbClr val="678EC9"/>
                </a:solidFill>
              </a:rPr>
              <a:t>vergroenen</a:t>
            </a:r>
            <a:r>
              <a:rPr lang="nl-NL" sz="1200" dirty="0">
                <a:solidFill>
                  <a:srgbClr val="678EC9"/>
                </a:solidFill>
              </a:rPr>
              <a:t>, is er een </a:t>
            </a:r>
          </a:p>
          <a:p>
            <a:r>
              <a:rPr lang="nl-NL" sz="1200" dirty="0">
                <a:solidFill>
                  <a:srgbClr val="678EC9"/>
                </a:solidFill>
              </a:rPr>
              <a:t>	kwartetspel gemaakt.</a:t>
            </a:r>
          </a:p>
          <a:p>
            <a:pPr algn="ctr"/>
            <a:endParaRPr lang="nl-NL" sz="1200" dirty="0">
              <a:solidFill>
                <a:srgbClr val="678EC9"/>
              </a:solidFill>
              <a:latin typeface="+mj-lt"/>
            </a:endParaRPr>
          </a:p>
        </p:txBody>
      </p:sp>
      <p:sp>
        <p:nvSpPr>
          <p:cNvPr id="9" name="Rechthoek 8">
            <a:hlinkClick r:id="rId2"/>
            <a:extLst>
              <a:ext uri="{FF2B5EF4-FFF2-40B4-BE49-F238E27FC236}">
                <a16:creationId xmlns:a16="http://schemas.microsoft.com/office/drawing/2014/main" id="{974D5F27-1DF4-4C55-847D-1DE5BDC7AEAB}"/>
              </a:ext>
            </a:extLst>
          </p:cNvPr>
          <p:cNvSpPr/>
          <p:nvPr/>
        </p:nvSpPr>
        <p:spPr>
          <a:xfrm>
            <a:off x="130629" y="1713548"/>
            <a:ext cx="2813374" cy="3805334"/>
          </a:xfrm>
          <a:prstGeom prst="rect">
            <a:avLst/>
          </a:prstGeom>
          <a:noFill/>
          <a:ln w="57150">
            <a:solidFill>
              <a:srgbClr val="678EC9"/>
            </a:solidFill>
            <a:prstDash val="dash"/>
          </a:ln>
        </p:spPr>
        <p:txBody>
          <a:bodyPr wrap="square" anchor="ctr" anchorCtr="0">
            <a:noAutofit/>
          </a:bodyPr>
          <a:lstStyle/>
          <a:p>
            <a:pPr algn="ctr"/>
            <a:endParaRPr lang="nl-NL" sz="1200" dirty="0">
              <a:solidFill>
                <a:srgbClr val="678EC9"/>
              </a:solidFill>
              <a:latin typeface="+mj-lt"/>
            </a:endParaRPr>
          </a:p>
        </p:txBody>
      </p:sp>
      <p:sp>
        <p:nvSpPr>
          <p:cNvPr id="12" name="Titel 1">
            <a:extLst>
              <a:ext uri="{FF2B5EF4-FFF2-40B4-BE49-F238E27FC236}">
                <a16:creationId xmlns:a16="http://schemas.microsoft.com/office/drawing/2014/main" id="{0F3EF58C-59C5-436A-BE25-1ADD2F10176B}"/>
              </a:ext>
            </a:extLst>
          </p:cNvPr>
          <p:cNvSpPr>
            <a:spLocks noGrp="1"/>
          </p:cNvSpPr>
          <p:nvPr>
            <p:ph type="title"/>
          </p:nvPr>
        </p:nvSpPr>
        <p:spPr>
          <a:xfrm>
            <a:off x="838200" y="365125"/>
            <a:ext cx="10515600" cy="1325563"/>
          </a:xfrm>
        </p:spPr>
        <p:txBody>
          <a:bodyPr/>
          <a:lstStyle/>
          <a:p>
            <a:r>
              <a:rPr lang="nl-NL" dirty="0"/>
              <a:t>Spraakwater Onderbouw</a:t>
            </a:r>
          </a:p>
        </p:txBody>
      </p:sp>
      <p:sp>
        <p:nvSpPr>
          <p:cNvPr id="13" name="Titel 1">
            <a:extLst>
              <a:ext uri="{FF2B5EF4-FFF2-40B4-BE49-F238E27FC236}">
                <a16:creationId xmlns:a16="http://schemas.microsoft.com/office/drawing/2014/main" id="{8604B048-9D11-4935-9939-7E7DFBFEAE52}"/>
              </a:ext>
            </a:extLst>
          </p:cNvPr>
          <p:cNvSpPr txBox="1">
            <a:spLocks/>
          </p:cNvSpPr>
          <p:nvPr/>
        </p:nvSpPr>
        <p:spPr>
          <a:xfrm>
            <a:off x="819150" y="1197901"/>
            <a:ext cx="10515600" cy="662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sz="3200" dirty="0"/>
          </a:p>
        </p:txBody>
      </p:sp>
      <p:pic>
        <p:nvPicPr>
          <p:cNvPr id="3" name="Afbeelding 2">
            <a:extLst>
              <a:ext uri="{FF2B5EF4-FFF2-40B4-BE49-F238E27FC236}">
                <a16:creationId xmlns:a16="http://schemas.microsoft.com/office/drawing/2014/main" id="{1DDB98A3-65BC-B8D5-7759-D136E0F80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3802" y="252894"/>
            <a:ext cx="2752346" cy="1290969"/>
          </a:xfrm>
          <a:prstGeom prst="rect">
            <a:avLst/>
          </a:prstGeom>
        </p:spPr>
      </p:pic>
      <p:sp>
        <p:nvSpPr>
          <p:cNvPr id="16" name="Tijdelijke aanduiding voor inhoud 4">
            <a:extLst>
              <a:ext uri="{FF2B5EF4-FFF2-40B4-BE49-F238E27FC236}">
                <a16:creationId xmlns:a16="http://schemas.microsoft.com/office/drawing/2014/main" id="{6BC07B0B-A0E5-834A-91B4-093694345A23}"/>
              </a:ext>
            </a:extLst>
          </p:cNvPr>
          <p:cNvSpPr txBox="1">
            <a:spLocks/>
          </p:cNvSpPr>
          <p:nvPr/>
        </p:nvSpPr>
        <p:spPr>
          <a:xfrm>
            <a:off x="1260581" y="2649970"/>
            <a:ext cx="4680000" cy="4680000"/>
          </a:xfrm>
          <a:prstGeom prst="ellipse">
            <a:avLst/>
          </a:prstGeom>
          <a:solidFill>
            <a:srgbClr val="49B170"/>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nl-NL" sz="1200" b="1" dirty="0">
              <a:solidFill>
                <a:schemeClr val="bg1"/>
              </a:solidFill>
            </a:endParaRPr>
          </a:p>
        </p:txBody>
      </p:sp>
      <p:graphicFrame>
        <p:nvGraphicFramePr>
          <p:cNvPr id="18" name="Object 17">
            <a:extLst>
              <a:ext uri="{FF2B5EF4-FFF2-40B4-BE49-F238E27FC236}">
                <a16:creationId xmlns:a16="http://schemas.microsoft.com/office/drawing/2014/main" id="{E4932CFF-E08E-30B9-78BA-31D7233DC5FC}"/>
              </a:ext>
            </a:extLst>
          </p:cNvPr>
          <p:cNvGraphicFramePr>
            <a:graphicFrameLocks noChangeAspect="1"/>
          </p:cNvGraphicFramePr>
          <p:nvPr>
            <p:extLst>
              <p:ext uri="{D42A27DB-BD31-4B8C-83A1-F6EECF244321}">
                <p14:modId xmlns:p14="http://schemas.microsoft.com/office/powerpoint/2010/main" val="3903664361"/>
              </p:ext>
            </p:extLst>
          </p:nvPr>
        </p:nvGraphicFramePr>
        <p:xfrm>
          <a:off x="247644" y="1932541"/>
          <a:ext cx="2451522" cy="3342764"/>
        </p:xfrm>
        <a:graphic>
          <a:graphicData uri="http://schemas.openxmlformats.org/presentationml/2006/ole">
            <mc:AlternateContent xmlns:mc="http://schemas.openxmlformats.org/markup-compatibility/2006">
              <mc:Choice xmlns:v="urn:schemas-microsoft-com:vml" Requires="v">
                <p:oleObj r:id="rId4" imgW="1612080" imgH="2197440" progId="">
                  <p:embed/>
                </p:oleObj>
              </mc:Choice>
              <mc:Fallback>
                <p:oleObj r:id="rId4" imgW="1612080" imgH="2197440" progId="">
                  <p:embed/>
                  <p:pic>
                    <p:nvPicPr>
                      <p:cNvPr id="4" name="Object 3">
                        <a:extLst>
                          <a:ext uri="{FF2B5EF4-FFF2-40B4-BE49-F238E27FC236}">
                            <a16:creationId xmlns:a16="http://schemas.microsoft.com/office/drawing/2014/main" id="{05804D67-99F7-5CA8-A2A0-FE05D75A8B26}"/>
                          </a:ext>
                        </a:extLst>
                      </p:cNvPr>
                      <p:cNvPicPr/>
                      <p:nvPr/>
                    </p:nvPicPr>
                    <p:blipFill>
                      <a:blip r:embed="rId5"/>
                      <a:stretch>
                        <a:fillRect/>
                      </a:stretch>
                    </p:blipFill>
                    <p:spPr>
                      <a:xfrm>
                        <a:off x="247644" y="1932541"/>
                        <a:ext cx="2451522" cy="3342764"/>
                      </a:xfrm>
                      <a:prstGeom prst="rect">
                        <a:avLst/>
                      </a:prstGeom>
                    </p:spPr>
                  </p:pic>
                </p:oleObj>
              </mc:Fallback>
            </mc:AlternateContent>
          </a:graphicData>
        </a:graphic>
      </p:graphicFrame>
      <p:sp>
        <p:nvSpPr>
          <p:cNvPr id="10" name="Tekstvak 9">
            <a:extLst>
              <a:ext uri="{FF2B5EF4-FFF2-40B4-BE49-F238E27FC236}">
                <a16:creationId xmlns:a16="http://schemas.microsoft.com/office/drawing/2014/main" id="{8CF9DAC4-BC63-3E4B-9309-7C9D79D3779F}"/>
              </a:ext>
            </a:extLst>
          </p:cNvPr>
          <p:cNvSpPr txBox="1"/>
          <p:nvPr/>
        </p:nvSpPr>
        <p:spPr>
          <a:xfrm>
            <a:off x="2763547" y="3651142"/>
            <a:ext cx="2678603" cy="2492990"/>
          </a:xfrm>
          <a:prstGeom prst="rect">
            <a:avLst/>
          </a:prstGeom>
          <a:noFill/>
        </p:spPr>
        <p:txBody>
          <a:bodyPr wrap="square" rtlCol="0">
            <a:spAutoFit/>
          </a:bodyPr>
          <a:lstStyle/>
          <a:p>
            <a:pPr marL="0" indent="0" algn="ctr">
              <a:buFont typeface="Arial" panose="020B0604020202020204" pitchFamily="34" charset="0"/>
              <a:buNone/>
            </a:pPr>
            <a:r>
              <a:rPr lang="nl-NL" sz="1200" dirty="0">
                <a:solidFill>
                  <a:schemeClr val="bg1"/>
                </a:solidFill>
              </a:rPr>
              <a:t>In de gemeente Maashorst is </a:t>
            </a:r>
          </a:p>
          <a:p>
            <a:pPr marL="0" indent="0" algn="ctr">
              <a:buFont typeface="Arial" panose="020B0604020202020204" pitchFamily="34" charset="0"/>
              <a:buNone/>
            </a:pPr>
            <a:r>
              <a:rPr lang="nl-NL" sz="1200" dirty="0">
                <a:solidFill>
                  <a:schemeClr val="bg1"/>
                </a:solidFill>
              </a:rPr>
              <a:t>bij 14 scholen het plein vergroend. Kinderen denken vaak dat dit </a:t>
            </a:r>
            <a:r>
              <a:rPr lang="nl-NL" sz="1200" dirty="0" err="1">
                <a:solidFill>
                  <a:schemeClr val="bg1"/>
                </a:solidFill>
              </a:rPr>
              <a:t>vergroenen</a:t>
            </a:r>
            <a:r>
              <a:rPr lang="nl-NL" sz="1200" dirty="0">
                <a:solidFill>
                  <a:schemeClr val="bg1"/>
                </a:solidFill>
              </a:rPr>
              <a:t> alleen maar is om het spelen leuker te maken. Maar een groen-blauw-schoolplein dient meerdere doelen. Om de kinderen (en indirect hun (groot)ouders) hiervan bewust te maken heeft de gemeente ‘</a:t>
            </a:r>
            <a:r>
              <a:rPr lang="nl-NL" sz="1200" dirty="0">
                <a:solidFill>
                  <a:srgbClr val="0070C0"/>
                </a:solidFill>
                <a:hlinkClick r:id="rId6">
                  <a:extLst>
                    <a:ext uri="{A12FA001-AC4F-418D-AE19-62706E023703}">
                      <ahyp:hlinkClr xmlns:ahyp="http://schemas.microsoft.com/office/drawing/2018/hyperlinkcolor" val="tx"/>
                    </a:ext>
                  </a:extLst>
                </a:hlinkClick>
              </a:rPr>
              <a:t>Oogpunt</a:t>
            </a:r>
            <a:r>
              <a:rPr lang="nl-NL" sz="1200" dirty="0">
                <a:solidFill>
                  <a:schemeClr val="bg1"/>
                </a:solidFill>
              </a:rPr>
              <a:t>’ de opdracht gegeven om op een theatrale, speelse wijze kinderen hiervan bewust te maken.</a:t>
            </a:r>
            <a:endParaRPr lang="nl-NL" sz="1200" b="1" dirty="0">
              <a:solidFill>
                <a:schemeClr val="bg1"/>
              </a:solidFill>
            </a:endParaRPr>
          </a:p>
        </p:txBody>
      </p:sp>
      <p:sp>
        <p:nvSpPr>
          <p:cNvPr id="19" name="Rechthoek 18">
            <a:hlinkClick r:id="rId2"/>
            <a:extLst>
              <a:ext uri="{FF2B5EF4-FFF2-40B4-BE49-F238E27FC236}">
                <a16:creationId xmlns:a16="http://schemas.microsoft.com/office/drawing/2014/main" id="{122FC02C-D4EB-7382-C9BD-3E00DDB878D9}"/>
              </a:ext>
            </a:extLst>
          </p:cNvPr>
          <p:cNvSpPr/>
          <p:nvPr/>
        </p:nvSpPr>
        <p:spPr>
          <a:xfrm>
            <a:off x="5446565" y="1543863"/>
            <a:ext cx="3067549" cy="2969414"/>
          </a:xfrm>
          <a:prstGeom prst="rect">
            <a:avLst/>
          </a:prstGeom>
          <a:solidFill>
            <a:srgbClr val="678EC9"/>
          </a:solidFill>
        </p:spPr>
        <p:txBody>
          <a:bodyPr wrap="square" anchor="ctr" anchorCtr="0">
            <a:noAutofit/>
          </a:bodyPr>
          <a:lstStyle/>
          <a:p>
            <a:r>
              <a:rPr lang="nl-NL" sz="1200" b="1" dirty="0">
                <a:solidFill>
                  <a:schemeClr val="bg1"/>
                </a:solidFill>
              </a:rPr>
              <a:t>Spraakwater Ridders</a:t>
            </a:r>
          </a:p>
          <a:p>
            <a:pPr algn="l" fontAlgn="base"/>
            <a:r>
              <a:rPr lang="nl-NL" sz="1200" dirty="0">
                <a:solidFill>
                  <a:schemeClr val="bg1"/>
                </a:solidFill>
              </a:rPr>
              <a:t>De fictieve figuren </a:t>
            </a:r>
            <a:r>
              <a:rPr lang="nl-NL" sz="1200" dirty="0" err="1">
                <a:solidFill>
                  <a:schemeClr val="bg1"/>
                </a:solidFill>
              </a:rPr>
              <a:t>Koenibald</a:t>
            </a:r>
            <a:r>
              <a:rPr lang="nl-NL" sz="1200" dirty="0">
                <a:solidFill>
                  <a:schemeClr val="bg1"/>
                </a:solidFill>
              </a:rPr>
              <a:t> &amp; </a:t>
            </a:r>
            <a:r>
              <a:rPr lang="nl-NL" sz="1200" dirty="0" err="1">
                <a:solidFill>
                  <a:schemeClr val="bg1"/>
                </a:solidFill>
              </a:rPr>
              <a:t>Aldibert</a:t>
            </a:r>
            <a:r>
              <a:rPr lang="nl-NL" sz="1200" dirty="0">
                <a:solidFill>
                  <a:schemeClr val="bg1"/>
                </a:solidFill>
              </a:rPr>
              <a:t> spelen de hoofdrol in een ridderlijk verhaal vol humor over </a:t>
            </a:r>
            <a:r>
              <a:rPr lang="nl-NL" sz="1200" b="0" i="0" dirty="0">
                <a:solidFill>
                  <a:srgbClr val="FFFFFF"/>
                </a:solidFill>
                <a:effectLst/>
                <a:latin typeface="open sans" pitchFamily="2" charset="0"/>
              </a:rPr>
              <a:t>niet te lang douchen, plastic soep, regentonnen, wat er </a:t>
            </a:r>
            <a:r>
              <a:rPr lang="nl-NL" sz="1200" b="0" i="0" dirty="0">
                <a:solidFill>
                  <a:schemeClr val="bg1"/>
                </a:solidFill>
                <a:effectLst/>
                <a:latin typeface="open sans" pitchFamily="2" charset="0"/>
              </a:rPr>
              <a:t>mag in de wc, tegels eruit en planten erin...</a:t>
            </a:r>
          </a:p>
          <a:p>
            <a:pPr algn="l" fontAlgn="base"/>
            <a:endParaRPr lang="nl-NL" sz="1200" b="0" i="0" dirty="0">
              <a:solidFill>
                <a:schemeClr val="bg1"/>
              </a:solidFill>
              <a:effectLst/>
              <a:latin typeface="open sans" pitchFamily="2" charset="0"/>
            </a:endParaRPr>
          </a:p>
          <a:p>
            <a:pPr algn="l" fontAlgn="base"/>
            <a:r>
              <a:rPr lang="nl-NL" sz="1200" b="0" i="0" dirty="0">
                <a:solidFill>
                  <a:schemeClr val="bg1"/>
                </a:solidFill>
                <a:effectLst/>
              </a:rPr>
              <a:t>De kinderen spelen een quiz over klimaatadaptatie thema’s, </a:t>
            </a:r>
            <a:r>
              <a:rPr lang="nl-NL" sz="1200" dirty="0">
                <a:solidFill>
                  <a:schemeClr val="bg1"/>
                </a:solidFill>
              </a:rPr>
              <a:t>a</a:t>
            </a:r>
            <a:r>
              <a:rPr lang="nl-NL" sz="1200" b="0" i="0" dirty="0">
                <a:solidFill>
                  <a:schemeClr val="bg1"/>
                </a:solidFill>
                <a:effectLst/>
              </a:rPr>
              <a:t>lles wordt muzikaal en met groot geprojecteerde illustraties omlijst, </a:t>
            </a:r>
          </a:p>
          <a:p>
            <a:pPr algn="l" fontAlgn="base"/>
            <a:r>
              <a:rPr lang="nl-NL" sz="1200" b="0" i="0" dirty="0">
                <a:solidFill>
                  <a:schemeClr val="bg1"/>
                </a:solidFill>
                <a:effectLst/>
              </a:rPr>
              <a:t>Na het verhaal nemen de leerlingen zelf deel aan een actief Spraakwater Ridders toernooi.</a:t>
            </a:r>
          </a:p>
          <a:p>
            <a:pPr algn="ctr"/>
            <a:endParaRPr lang="nl-NL" sz="1200" dirty="0">
              <a:solidFill>
                <a:schemeClr val="bg1"/>
              </a:solidFill>
            </a:endParaRPr>
          </a:p>
        </p:txBody>
      </p:sp>
      <p:pic>
        <p:nvPicPr>
          <p:cNvPr id="15" name="Afbeelding 14" descr="Afbeelding met kaart&#10;&#10;Automatisch gegenereerde beschrijving">
            <a:extLst>
              <a:ext uri="{FF2B5EF4-FFF2-40B4-BE49-F238E27FC236}">
                <a16:creationId xmlns:a16="http://schemas.microsoft.com/office/drawing/2014/main" id="{CE93855D-9BF6-046D-8DE8-9E338D29F1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1819" y="4664054"/>
            <a:ext cx="1385964" cy="2020447"/>
          </a:xfrm>
          <a:prstGeom prst="rect">
            <a:avLst/>
          </a:prstGeom>
        </p:spPr>
      </p:pic>
      <p:pic>
        <p:nvPicPr>
          <p:cNvPr id="24" name="Afbeelding 23" descr="Afbeelding met tekst&#10;&#10;Automatisch gegenereerde beschrijving">
            <a:extLst>
              <a:ext uri="{FF2B5EF4-FFF2-40B4-BE49-F238E27FC236}">
                <a16:creationId xmlns:a16="http://schemas.microsoft.com/office/drawing/2014/main" id="{915F8FEA-6F81-9166-95DD-A03A471657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783" y="4664054"/>
            <a:ext cx="1361016" cy="2020446"/>
          </a:xfrm>
          <a:prstGeom prst="rect">
            <a:avLst/>
          </a:prstGeom>
        </p:spPr>
      </p:pic>
      <p:pic>
        <p:nvPicPr>
          <p:cNvPr id="26" name="Afbeelding 25">
            <a:extLst>
              <a:ext uri="{FF2B5EF4-FFF2-40B4-BE49-F238E27FC236}">
                <a16:creationId xmlns:a16="http://schemas.microsoft.com/office/drawing/2014/main" id="{8AD84BCD-7D24-3956-3F30-7A58F919A8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3180" y="4611974"/>
            <a:ext cx="1451331" cy="2175453"/>
          </a:xfrm>
          <a:prstGeom prst="rect">
            <a:avLst/>
          </a:prstGeom>
        </p:spPr>
      </p:pic>
    </p:spTree>
    <p:extLst>
      <p:ext uri="{BB962C8B-B14F-4D97-AF65-F5344CB8AC3E}">
        <p14:creationId xmlns:p14="http://schemas.microsoft.com/office/powerpoint/2010/main" val="3717008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hoek 19">
            <a:hlinkClick r:id="rId3"/>
            <a:extLst>
              <a:ext uri="{FF2B5EF4-FFF2-40B4-BE49-F238E27FC236}">
                <a16:creationId xmlns:a16="http://schemas.microsoft.com/office/drawing/2014/main" id="{4458A7B3-924F-7C34-A6C9-41F19F9A4122}"/>
              </a:ext>
            </a:extLst>
          </p:cNvPr>
          <p:cNvSpPr/>
          <p:nvPr/>
        </p:nvSpPr>
        <p:spPr>
          <a:xfrm>
            <a:off x="9863535" y="1436715"/>
            <a:ext cx="2120388" cy="1007905"/>
          </a:xfrm>
          <a:prstGeom prst="rect">
            <a:avLst/>
          </a:prstGeom>
          <a:noFill/>
          <a:ln w="57150">
            <a:solidFill>
              <a:srgbClr val="678EC9"/>
            </a:solidFill>
            <a:prstDash val="dash"/>
          </a:ln>
        </p:spPr>
        <p:txBody>
          <a:bodyPr wrap="square" anchor="ctr" anchorCtr="0">
            <a:noAutofit/>
          </a:bodyPr>
          <a:lstStyle/>
          <a:p>
            <a:pPr algn="ctr"/>
            <a:r>
              <a:rPr lang="nl-NL" sz="1200" dirty="0">
                <a:solidFill>
                  <a:srgbClr val="678EC9"/>
                </a:solidFill>
                <a:latin typeface="+mj-lt"/>
              </a:rPr>
              <a:t>De leerlingen kregen een poster mee naar huis.</a:t>
            </a:r>
          </a:p>
        </p:txBody>
      </p:sp>
      <p:sp>
        <p:nvSpPr>
          <p:cNvPr id="9" name="Rechthoek 8">
            <a:hlinkClick r:id="rId3"/>
            <a:extLst>
              <a:ext uri="{FF2B5EF4-FFF2-40B4-BE49-F238E27FC236}">
                <a16:creationId xmlns:a16="http://schemas.microsoft.com/office/drawing/2014/main" id="{974D5F27-1DF4-4C55-847D-1DE5BDC7AEAB}"/>
              </a:ext>
            </a:extLst>
          </p:cNvPr>
          <p:cNvSpPr/>
          <p:nvPr/>
        </p:nvSpPr>
        <p:spPr>
          <a:xfrm>
            <a:off x="6893414" y="4302491"/>
            <a:ext cx="2120388" cy="2340000"/>
          </a:xfrm>
          <a:prstGeom prst="rect">
            <a:avLst/>
          </a:prstGeom>
          <a:noFill/>
          <a:ln w="57150">
            <a:solidFill>
              <a:srgbClr val="678EC9"/>
            </a:solidFill>
            <a:prstDash val="dash"/>
          </a:ln>
        </p:spPr>
        <p:txBody>
          <a:bodyPr wrap="square" anchor="ctr" anchorCtr="0">
            <a:noAutofit/>
          </a:bodyPr>
          <a:lstStyle/>
          <a:p>
            <a:pPr algn="ctr"/>
            <a:r>
              <a:rPr lang="nl-NL" sz="1200" dirty="0">
                <a:solidFill>
                  <a:srgbClr val="678EC9"/>
                </a:solidFill>
                <a:latin typeface="+mj-lt"/>
              </a:rPr>
              <a:t>De wethouder heeft een </a:t>
            </a:r>
            <a:r>
              <a:rPr lang="nl-NL" sz="1200" dirty="0">
                <a:solidFill>
                  <a:srgbClr val="678EC9"/>
                </a:solidFill>
                <a:latin typeface="+mj-lt"/>
                <a:hlinkClick r:id="rId4"/>
              </a:rPr>
              <a:t>introductiefilmpje</a:t>
            </a:r>
            <a:r>
              <a:rPr lang="nl-NL" sz="1200" dirty="0">
                <a:solidFill>
                  <a:srgbClr val="678EC9"/>
                </a:solidFill>
                <a:latin typeface="+mj-lt"/>
              </a:rPr>
              <a:t> ingesproken voor de leerlingen. </a:t>
            </a:r>
          </a:p>
        </p:txBody>
      </p:sp>
      <p:sp>
        <p:nvSpPr>
          <p:cNvPr id="12" name="Titel 1">
            <a:extLst>
              <a:ext uri="{FF2B5EF4-FFF2-40B4-BE49-F238E27FC236}">
                <a16:creationId xmlns:a16="http://schemas.microsoft.com/office/drawing/2014/main" id="{0F3EF58C-59C5-436A-BE25-1ADD2F10176B}"/>
              </a:ext>
            </a:extLst>
          </p:cNvPr>
          <p:cNvSpPr>
            <a:spLocks noGrp="1"/>
          </p:cNvSpPr>
          <p:nvPr>
            <p:ph type="title"/>
          </p:nvPr>
        </p:nvSpPr>
        <p:spPr>
          <a:xfrm>
            <a:off x="838200" y="365125"/>
            <a:ext cx="10515600" cy="1325563"/>
          </a:xfrm>
        </p:spPr>
        <p:txBody>
          <a:bodyPr/>
          <a:lstStyle/>
          <a:p>
            <a:r>
              <a:rPr lang="nl-NL" dirty="0"/>
              <a:t> Spraakwater Bovenbouw</a:t>
            </a:r>
          </a:p>
        </p:txBody>
      </p:sp>
      <p:sp>
        <p:nvSpPr>
          <p:cNvPr id="13" name="Titel 1">
            <a:extLst>
              <a:ext uri="{FF2B5EF4-FFF2-40B4-BE49-F238E27FC236}">
                <a16:creationId xmlns:a16="http://schemas.microsoft.com/office/drawing/2014/main" id="{8604B048-9D11-4935-9939-7E7DFBFEAE52}"/>
              </a:ext>
            </a:extLst>
          </p:cNvPr>
          <p:cNvSpPr txBox="1">
            <a:spLocks/>
          </p:cNvSpPr>
          <p:nvPr/>
        </p:nvSpPr>
        <p:spPr>
          <a:xfrm>
            <a:off x="819150" y="1197901"/>
            <a:ext cx="10515600" cy="662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sz="3200" dirty="0"/>
          </a:p>
        </p:txBody>
      </p:sp>
      <p:sp>
        <p:nvSpPr>
          <p:cNvPr id="21" name="Boog 20">
            <a:extLst>
              <a:ext uri="{FF2B5EF4-FFF2-40B4-BE49-F238E27FC236}">
                <a16:creationId xmlns:a16="http://schemas.microsoft.com/office/drawing/2014/main" id="{81319D09-2BD7-486A-95CF-A5A61DBF5A02}"/>
              </a:ext>
            </a:extLst>
          </p:cNvPr>
          <p:cNvSpPr/>
          <p:nvPr/>
        </p:nvSpPr>
        <p:spPr>
          <a:xfrm rot="3890566">
            <a:off x="8149383" y="1989000"/>
            <a:ext cx="2880000" cy="2880000"/>
          </a:xfrm>
          <a:prstGeom prst="arc">
            <a:avLst>
              <a:gd name="adj1" fmla="val 15783969"/>
              <a:gd name="adj2" fmla="val 0"/>
            </a:avLst>
          </a:prstGeom>
          <a:ln w="38100">
            <a:solidFill>
              <a:srgbClr val="49B17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2" name="Tekstvak 21">
            <a:hlinkClick r:id="rId5"/>
            <a:extLst>
              <a:ext uri="{FF2B5EF4-FFF2-40B4-BE49-F238E27FC236}">
                <a16:creationId xmlns:a16="http://schemas.microsoft.com/office/drawing/2014/main" id="{31E94EFA-A909-4E49-B9DF-5248A2D9C1CF}"/>
              </a:ext>
            </a:extLst>
          </p:cNvPr>
          <p:cNvSpPr txBox="1"/>
          <p:nvPr/>
        </p:nvSpPr>
        <p:spPr>
          <a:xfrm>
            <a:off x="9221179" y="5344557"/>
            <a:ext cx="1702550" cy="1297933"/>
          </a:xfrm>
          <a:prstGeom prst="rect">
            <a:avLst/>
          </a:prstGeom>
          <a:solidFill>
            <a:srgbClr val="49B170"/>
          </a:solidFill>
          <a:ln>
            <a:solidFill>
              <a:srgbClr val="49B170"/>
            </a:solidFill>
          </a:ln>
        </p:spPr>
        <p:txBody>
          <a:bodyPr wrap="square" rtlCol="0" anchor="ctr" anchorCtr="0">
            <a:noAutofit/>
          </a:bodyPr>
          <a:lstStyle/>
          <a:p>
            <a:pPr algn="ctr"/>
            <a:r>
              <a:rPr lang="nl-NL" sz="1200" dirty="0">
                <a:solidFill>
                  <a:schemeClr val="bg1"/>
                </a:solidFill>
              </a:rPr>
              <a:t>Kijk </a:t>
            </a:r>
            <a:r>
              <a:rPr lang="nl-NL" sz="1200" u="sng" dirty="0">
                <a:solidFill>
                  <a:schemeClr val="bg1"/>
                </a:solidFill>
                <a:hlinkClick r:id="rId6">
                  <a:extLst>
                    <a:ext uri="{A12FA001-AC4F-418D-AE19-62706E023703}">
                      <ahyp:hlinkClr xmlns:ahyp="http://schemas.microsoft.com/office/drawing/2018/hyperlinkcolor" val="tx"/>
                    </a:ext>
                  </a:extLst>
                </a:hlinkClick>
              </a:rPr>
              <a:t>hier</a:t>
            </a:r>
            <a:r>
              <a:rPr lang="nl-NL" sz="1200" dirty="0">
                <a:solidFill>
                  <a:schemeClr val="bg1"/>
                </a:solidFill>
              </a:rPr>
              <a:t> voor meer een voorbeeldrap</a:t>
            </a:r>
          </a:p>
        </p:txBody>
      </p:sp>
      <p:pic>
        <p:nvPicPr>
          <p:cNvPr id="3" name="Afbeelding 2">
            <a:extLst>
              <a:ext uri="{FF2B5EF4-FFF2-40B4-BE49-F238E27FC236}">
                <a16:creationId xmlns:a16="http://schemas.microsoft.com/office/drawing/2014/main" id="{1DDB98A3-65BC-B8D5-7759-D136E0F80B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3802" y="252895"/>
            <a:ext cx="2491139" cy="1168452"/>
          </a:xfrm>
          <a:prstGeom prst="rect">
            <a:avLst/>
          </a:prstGeom>
        </p:spPr>
      </p:pic>
      <p:sp>
        <p:nvSpPr>
          <p:cNvPr id="16" name="Tijdelijke aanduiding voor inhoud 4">
            <a:extLst>
              <a:ext uri="{FF2B5EF4-FFF2-40B4-BE49-F238E27FC236}">
                <a16:creationId xmlns:a16="http://schemas.microsoft.com/office/drawing/2014/main" id="{6BC07B0B-A0E5-834A-91B4-093694345A23}"/>
              </a:ext>
            </a:extLst>
          </p:cNvPr>
          <p:cNvSpPr txBox="1">
            <a:spLocks/>
          </p:cNvSpPr>
          <p:nvPr/>
        </p:nvSpPr>
        <p:spPr>
          <a:xfrm>
            <a:off x="2026941" y="2657215"/>
            <a:ext cx="4680000" cy="4680000"/>
          </a:xfrm>
          <a:prstGeom prst="ellipse">
            <a:avLst/>
          </a:prstGeom>
          <a:solidFill>
            <a:srgbClr val="49B170"/>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nl-NL" sz="1200" b="1" dirty="0">
              <a:solidFill>
                <a:schemeClr val="bg1"/>
              </a:solidFill>
            </a:endParaRPr>
          </a:p>
        </p:txBody>
      </p:sp>
      <p:sp>
        <p:nvSpPr>
          <p:cNvPr id="19" name="Rechthoek 18">
            <a:hlinkClick r:id="rId3"/>
            <a:extLst>
              <a:ext uri="{FF2B5EF4-FFF2-40B4-BE49-F238E27FC236}">
                <a16:creationId xmlns:a16="http://schemas.microsoft.com/office/drawing/2014/main" id="{122FC02C-D4EB-7382-C9BD-3E00DDB878D9}"/>
              </a:ext>
            </a:extLst>
          </p:cNvPr>
          <p:cNvSpPr/>
          <p:nvPr/>
        </p:nvSpPr>
        <p:spPr>
          <a:xfrm>
            <a:off x="478234" y="1560625"/>
            <a:ext cx="3067549" cy="1872000"/>
          </a:xfrm>
          <a:prstGeom prst="rect">
            <a:avLst/>
          </a:prstGeom>
          <a:solidFill>
            <a:srgbClr val="678EC9"/>
          </a:solidFill>
        </p:spPr>
        <p:txBody>
          <a:bodyPr wrap="square" anchor="ctr" anchorCtr="0">
            <a:noAutofit/>
          </a:bodyPr>
          <a:lstStyle/>
          <a:p>
            <a:pPr algn="ctr"/>
            <a:r>
              <a:rPr lang="nl-NL" sz="1200" b="1" dirty="0">
                <a:solidFill>
                  <a:schemeClr val="bg1"/>
                </a:solidFill>
              </a:rPr>
              <a:t>Waterrap</a:t>
            </a:r>
          </a:p>
          <a:p>
            <a:pPr algn="ctr"/>
            <a:r>
              <a:rPr lang="nl-NL" sz="1200" dirty="0">
                <a:solidFill>
                  <a:schemeClr val="bg1"/>
                </a:solidFill>
                <a:latin typeface="+mj-lt"/>
              </a:rPr>
              <a:t>Samen met Oogpunt schrijven de bovenbouwleerlingen een eigen rap. </a:t>
            </a:r>
          </a:p>
          <a:p>
            <a:pPr algn="ctr"/>
            <a:r>
              <a:rPr lang="nl-NL" sz="1200" dirty="0">
                <a:solidFill>
                  <a:schemeClr val="bg1"/>
                </a:solidFill>
                <a:latin typeface="+mj-lt"/>
              </a:rPr>
              <a:t>Ze bedenken hun performance en worden daarna gefilmd. Een heuse videoclip is het resultaat. </a:t>
            </a:r>
          </a:p>
        </p:txBody>
      </p:sp>
      <p:pic>
        <p:nvPicPr>
          <p:cNvPr id="2" name="Onlinemedia 1" title="Spraakwater Rap - Camelot">
            <a:hlinkClick r:id="" action="ppaction://media"/>
            <a:extLst>
              <a:ext uri="{FF2B5EF4-FFF2-40B4-BE49-F238E27FC236}">
                <a16:creationId xmlns:a16="http://schemas.microsoft.com/office/drawing/2014/main" id="{4F1936C7-8E6D-4564-1D0F-77E615762B03}"/>
              </a:ext>
            </a:extLst>
          </p:cNvPr>
          <p:cNvPicPr>
            <a:picLocks noRot="1" noChangeAspect="1"/>
          </p:cNvPicPr>
          <p:nvPr>
            <a:videoFile r:link="rId1"/>
          </p:nvPr>
        </p:nvPicPr>
        <p:blipFill>
          <a:blip r:embed="rId8"/>
          <a:stretch>
            <a:fillRect/>
          </a:stretch>
        </p:blipFill>
        <p:spPr>
          <a:xfrm>
            <a:off x="2858981" y="3773281"/>
            <a:ext cx="3067549" cy="1733165"/>
          </a:xfrm>
          <a:prstGeom prst="rect">
            <a:avLst/>
          </a:prstGeom>
        </p:spPr>
      </p:pic>
      <p:sp>
        <p:nvSpPr>
          <p:cNvPr id="4" name="Tekstvak 3">
            <a:extLst>
              <a:ext uri="{FF2B5EF4-FFF2-40B4-BE49-F238E27FC236}">
                <a16:creationId xmlns:a16="http://schemas.microsoft.com/office/drawing/2014/main" id="{F8B6F9FE-C3CD-5DBB-280D-F1D98177FB8C}"/>
              </a:ext>
            </a:extLst>
          </p:cNvPr>
          <p:cNvSpPr txBox="1"/>
          <p:nvPr/>
        </p:nvSpPr>
        <p:spPr>
          <a:xfrm>
            <a:off x="2858981" y="5620459"/>
            <a:ext cx="3067549" cy="1015663"/>
          </a:xfrm>
          <a:prstGeom prst="rect">
            <a:avLst/>
          </a:prstGeom>
          <a:noFill/>
        </p:spPr>
        <p:txBody>
          <a:bodyPr wrap="square" rtlCol="0">
            <a:spAutoFit/>
          </a:bodyPr>
          <a:lstStyle/>
          <a:p>
            <a:pPr algn="ctr"/>
            <a:r>
              <a:rPr lang="nl-NL" sz="1200" dirty="0">
                <a:solidFill>
                  <a:schemeClr val="bg1"/>
                </a:solidFill>
              </a:rPr>
              <a:t>De lokale tv van de gemeente Maashorst besteedde aandacht aan de rapactiviteit. Daarnaast is er aandacht geweest op de gemeentepagina en op </a:t>
            </a:r>
            <a:r>
              <a:rPr lang="nl-NL" sz="1200" dirty="0" err="1">
                <a:solidFill>
                  <a:schemeClr val="bg1"/>
                </a:solidFill>
              </a:rPr>
              <a:t>social</a:t>
            </a:r>
            <a:r>
              <a:rPr lang="nl-NL" sz="1200" dirty="0">
                <a:solidFill>
                  <a:schemeClr val="bg1"/>
                </a:solidFill>
              </a:rPr>
              <a:t> media.</a:t>
            </a:r>
          </a:p>
        </p:txBody>
      </p:sp>
      <p:pic>
        <p:nvPicPr>
          <p:cNvPr id="6" name="Afbeelding 5" descr="Afbeelding met tekst, poseren, verschillende&#10;&#10;Automatisch gegenereerde beschrijving">
            <a:extLst>
              <a:ext uri="{FF2B5EF4-FFF2-40B4-BE49-F238E27FC236}">
                <a16:creationId xmlns:a16="http://schemas.microsoft.com/office/drawing/2014/main" id="{1C3BC583-6646-536E-2C46-F5ADD01AB9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22293" y="1371544"/>
            <a:ext cx="3291771" cy="2258008"/>
          </a:xfrm>
          <a:prstGeom prst="rect">
            <a:avLst/>
          </a:prstGeom>
        </p:spPr>
      </p:pic>
      <p:pic>
        <p:nvPicPr>
          <p:cNvPr id="8" name="Afbeelding 7" descr="Afbeelding met tekst&#10;&#10;Automatisch gegenereerde beschrijving">
            <a:extLst>
              <a:ext uri="{FF2B5EF4-FFF2-40B4-BE49-F238E27FC236}">
                <a16:creationId xmlns:a16="http://schemas.microsoft.com/office/drawing/2014/main" id="{4072258D-99A8-D5A4-E8AD-D191684DF1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7677" y="2515272"/>
            <a:ext cx="3544596" cy="2481943"/>
          </a:xfrm>
          <a:prstGeom prst="rect">
            <a:avLst/>
          </a:prstGeom>
        </p:spPr>
      </p:pic>
    </p:spTree>
    <p:extLst>
      <p:ext uri="{BB962C8B-B14F-4D97-AF65-F5344CB8AC3E}">
        <p14:creationId xmlns:p14="http://schemas.microsoft.com/office/powerpoint/2010/main" val="43403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093813-3AC6-4494-AA3C-3EDEF5F3EAC7}"/>
              </a:ext>
            </a:extLst>
          </p:cNvPr>
          <p:cNvSpPr>
            <a:spLocks noGrp="1"/>
          </p:cNvSpPr>
          <p:nvPr>
            <p:ph type="title"/>
          </p:nvPr>
        </p:nvSpPr>
        <p:spPr/>
        <p:txBody>
          <a:bodyPr/>
          <a:lstStyle/>
          <a:p>
            <a:r>
              <a:rPr lang="nl-NL" dirty="0"/>
              <a:t>Legenda</a:t>
            </a:r>
          </a:p>
        </p:txBody>
      </p:sp>
      <p:sp>
        <p:nvSpPr>
          <p:cNvPr id="3" name="Tijdelijke aanduiding voor inhoud 2">
            <a:extLst>
              <a:ext uri="{FF2B5EF4-FFF2-40B4-BE49-F238E27FC236}">
                <a16:creationId xmlns:a16="http://schemas.microsoft.com/office/drawing/2014/main" id="{BFC146BA-731D-41CF-967A-D4286DE601C8}"/>
              </a:ext>
            </a:extLst>
          </p:cNvPr>
          <p:cNvSpPr>
            <a:spLocks noGrp="1"/>
          </p:cNvSpPr>
          <p:nvPr>
            <p:ph idx="1"/>
          </p:nvPr>
        </p:nvSpPr>
        <p:spPr/>
        <p:txBody>
          <a:bodyPr>
            <a:normAutofit/>
          </a:bodyPr>
          <a:lstStyle/>
          <a:p>
            <a:r>
              <a:rPr lang="nl-NL" sz="2000" dirty="0"/>
              <a:t>1. Inspiratie voor het </a:t>
            </a:r>
            <a:r>
              <a:rPr lang="nl-NL" sz="2000" dirty="0" err="1"/>
              <a:t>groen-blauw</a:t>
            </a:r>
            <a:r>
              <a:rPr lang="nl-NL" sz="2000" dirty="0"/>
              <a:t> inrichten van een schoolplein		</a:t>
            </a:r>
            <a:r>
              <a:rPr lang="nl-NL" sz="2000" dirty="0">
                <a:solidFill>
                  <a:schemeClr val="bg2">
                    <a:lumMod val="10000"/>
                  </a:schemeClr>
                </a:solidFill>
              </a:rPr>
              <a:t>4</a:t>
            </a:r>
          </a:p>
          <a:p>
            <a:r>
              <a:rPr lang="nl-NL" sz="2000" dirty="0"/>
              <a:t>2. Educatiematerialen							</a:t>
            </a:r>
            <a:r>
              <a:rPr lang="nl-NL" sz="2000" dirty="0">
                <a:solidFill>
                  <a:schemeClr val="bg2">
                    <a:lumMod val="10000"/>
                  </a:schemeClr>
                </a:solidFill>
              </a:rPr>
              <a:t>6</a:t>
            </a:r>
          </a:p>
          <a:p>
            <a:pPr lvl="1"/>
            <a:r>
              <a:rPr lang="nl-NL" sz="1600" dirty="0">
                <a:solidFill>
                  <a:schemeClr val="bg2">
                    <a:lumMod val="10000"/>
                  </a:schemeClr>
                </a:solidFill>
              </a:rPr>
              <a:t>Educatiematerialen voor het basisonderwijs					8</a:t>
            </a:r>
          </a:p>
          <a:p>
            <a:pPr lvl="1"/>
            <a:r>
              <a:rPr lang="nl-NL" sz="1600" dirty="0">
                <a:solidFill>
                  <a:schemeClr val="bg2">
                    <a:lumMod val="10000"/>
                  </a:schemeClr>
                </a:solidFill>
              </a:rPr>
              <a:t>Educatiematerialen voor het voortgezet onderwijs					17</a:t>
            </a:r>
            <a:endParaRPr lang="nl-NL" sz="1600" dirty="0"/>
          </a:p>
          <a:p>
            <a:r>
              <a:rPr lang="nl-NL" sz="2000" dirty="0"/>
              <a:t>3. Succesvolle praktijkvoorbeelden						</a:t>
            </a:r>
            <a:r>
              <a:rPr lang="nl-NL" sz="1600" dirty="0">
                <a:solidFill>
                  <a:schemeClr val="bg2">
                    <a:lumMod val="10000"/>
                  </a:schemeClr>
                </a:solidFill>
              </a:rPr>
              <a:t>19</a:t>
            </a:r>
            <a:endParaRPr lang="nl-NL" sz="1600" dirty="0">
              <a:solidFill>
                <a:srgbClr val="FF0000"/>
              </a:solidFill>
            </a:endParaRPr>
          </a:p>
          <a:p>
            <a:endParaRPr lang="nl-NL" dirty="0"/>
          </a:p>
          <a:p>
            <a:endParaRPr lang="nl-NL" dirty="0"/>
          </a:p>
          <a:p>
            <a:endParaRPr lang="nl-NL" dirty="0"/>
          </a:p>
        </p:txBody>
      </p:sp>
    </p:spTree>
    <p:extLst>
      <p:ext uri="{BB962C8B-B14F-4D97-AF65-F5344CB8AC3E}">
        <p14:creationId xmlns:p14="http://schemas.microsoft.com/office/powerpoint/2010/main" val="4288701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Arc 26">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3F22D1B-C2FF-4DFC-82FD-2964BD0E5C56}"/>
              </a:ext>
            </a:extLst>
          </p:cNvPr>
          <p:cNvSpPr>
            <a:spLocks noGrp="1"/>
          </p:cNvSpPr>
          <p:nvPr>
            <p:ph type="title"/>
          </p:nvPr>
        </p:nvSpPr>
        <p:spPr>
          <a:xfrm>
            <a:off x="7080738" y="398214"/>
            <a:ext cx="4467792" cy="3060541"/>
          </a:xfrm>
        </p:spPr>
        <p:txBody>
          <a:bodyPr vert="horz" lIns="91440" tIns="45720" rIns="91440" bIns="45720" rtlCol="0" anchor="b">
            <a:normAutofit/>
          </a:bodyPr>
          <a:lstStyle/>
          <a:p>
            <a:pPr algn="ctr"/>
            <a:r>
              <a:rPr lang="en-US" kern="1200" dirty="0">
                <a:solidFill>
                  <a:srgbClr val="FFFFFF"/>
                </a:solidFill>
                <a:latin typeface="+mj-lt"/>
                <a:ea typeface="+mj-ea"/>
                <a:cs typeface="+mj-cs"/>
              </a:rPr>
              <a:t>1. </a:t>
            </a:r>
            <a:br>
              <a:rPr lang="en-US" kern="1200" dirty="0">
                <a:solidFill>
                  <a:srgbClr val="FFFFFF"/>
                </a:solidFill>
                <a:latin typeface="+mj-lt"/>
                <a:ea typeface="+mj-ea"/>
                <a:cs typeface="+mj-cs"/>
              </a:rPr>
            </a:br>
            <a:r>
              <a:rPr lang="en-US" kern="1200" dirty="0" err="1">
                <a:solidFill>
                  <a:srgbClr val="FFFFFF"/>
                </a:solidFill>
                <a:latin typeface="+mj-lt"/>
                <a:ea typeface="+mj-ea"/>
                <a:cs typeface="+mj-cs"/>
              </a:rPr>
              <a:t>Inspiratie</a:t>
            </a:r>
            <a:endParaRPr lang="en-US" kern="1200" dirty="0">
              <a:solidFill>
                <a:srgbClr val="FFFFFF"/>
              </a:solidFill>
              <a:latin typeface="+mj-lt"/>
              <a:ea typeface="+mj-ea"/>
              <a:cs typeface="+mj-cs"/>
            </a:endParaRPr>
          </a:p>
        </p:txBody>
      </p:sp>
      <p:sp>
        <p:nvSpPr>
          <p:cNvPr id="3" name="Tijdelijke aanduiding voor tekst 2">
            <a:extLst>
              <a:ext uri="{FF2B5EF4-FFF2-40B4-BE49-F238E27FC236}">
                <a16:creationId xmlns:a16="http://schemas.microsoft.com/office/drawing/2014/main" id="{CDF3AA9B-24CD-4FC4-A980-B10F3A00D1AF}"/>
              </a:ext>
            </a:extLst>
          </p:cNvPr>
          <p:cNvSpPr>
            <a:spLocks noGrp="1"/>
          </p:cNvSpPr>
          <p:nvPr>
            <p:ph type="body" idx="1"/>
          </p:nvPr>
        </p:nvSpPr>
        <p:spPr>
          <a:xfrm>
            <a:off x="7080738" y="3550830"/>
            <a:ext cx="4467792" cy="2410198"/>
          </a:xfrm>
        </p:spPr>
        <p:txBody>
          <a:bodyPr vert="horz" lIns="91440" tIns="45720" rIns="91440" bIns="45720" rtlCol="0">
            <a:normAutofit/>
          </a:bodyPr>
          <a:lstStyle/>
          <a:p>
            <a:pPr algn="ctr"/>
            <a:r>
              <a:rPr lang="en-US" kern="1200" dirty="0" err="1">
                <a:solidFill>
                  <a:srgbClr val="FFFFFF"/>
                </a:solidFill>
                <a:latin typeface="+mn-lt"/>
                <a:ea typeface="+mn-ea"/>
                <a:cs typeface="+mn-cs"/>
              </a:rPr>
              <a:t>Voor</a:t>
            </a:r>
            <a:r>
              <a:rPr lang="en-US" kern="1200" dirty="0">
                <a:solidFill>
                  <a:srgbClr val="FFFFFF"/>
                </a:solidFill>
                <a:latin typeface="+mn-lt"/>
                <a:ea typeface="+mn-ea"/>
                <a:cs typeface="+mn-cs"/>
              </a:rPr>
              <a:t> het </a:t>
            </a:r>
            <a:r>
              <a:rPr lang="en-US" kern="1200" dirty="0" err="1">
                <a:solidFill>
                  <a:srgbClr val="FFFFFF"/>
                </a:solidFill>
                <a:latin typeface="+mn-lt"/>
                <a:ea typeface="+mn-ea"/>
                <a:cs typeface="+mn-cs"/>
              </a:rPr>
              <a:t>inrichten</a:t>
            </a:r>
            <a:r>
              <a:rPr lang="en-US" kern="1200" dirty="0">
                <a:solidFill>
                  <a:srgbClr val="FFFFFF"/>
                </a:solidFill>
                <a:latin typeface="+mn-lt"/>
                <a:ea typeface="+mn-ea"/>
                <a:cs typeface="+mn-cs"/>
              </a:rPr>
              <a:t> van </a:t>
            </a:r>
            <a:r>
              <a:rPr lang="en-US" kern="1200" dirty="0" err="1">
                <a:solidFill>
                  <a:srgbClr val="FFFFFF"/>
                </a:solidFill>
                <a:latin typeface="+mn-lt"/>
                <a:ea typeface="+mn-ea"/>
                <a:cs typeface="+mn-cs"/>
              </a:rPr>
              <a:t>een</a:t>
            </a:r>
            <a:r>
              <a:rPr lang="en-US" kern="1200" dirty="0">
                <a:solidFill>
                  <a:srgbClr val="FFFFFF"/>
                </a:solidFill>
                <a:latin typeface="+mn-lt"/>
                <a:ea typeface="+mn-ea"/>
                <a:cs typeface="+mn-cs"/>
              </a:rPr>
              <a:t> </a:t>
            </a:r>
            <a:r>
              <a:rPr lang="en-US" kern="1200" dirty="0" err="1">
                <a:solidFill>
                  <a:srgbClr val="FFFFFF"/>
                </a:solidFill>
                <a:latin typeface="+mn-lt"/>
                <a:ea typeface="+mn-ea"/>
                <a:cs typeface="+mn-cs"/>
              </a:rPr>
              <a:t>groen-blauw-schoolplein</a:t>
            </a:r>
            <a:endParaRPr lang="en-US" kern="1200" dirty="0">
              <a:solidFill>
                <a:srgbClr val="FFFFFF"/>
              </a:solidFill>
              <a:latin typeface="+mn-lt"/>
              <a:ea typeface="+mn-ea"/>
              <a:cs typeface="+mn-cs"/>
            </a:endParaRPr>
          </a:p>
        </p:txBody>
      </p:sp>
      <p:sp>
        <p:nvSpPr>
          <p:cNvPr id="29" name="Oval 28">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Gieter">
            <a:extLst>
              <a:ext uri="{FF2B5EF4-FFF2-40B4-BE49-F238E27FC236}">
                <a16:creationId xmlns:a16="http://schemas.microsoft.com/office/drawing/2014/main" id="{A8929B05-4CD7-4D49-9E9A-40441D9E6A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8572" y="1374798"/>
            <a:ext cx="4108404"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1764895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9C4C0-946F-4241-BE2F-74373354F917}"/>
              </a:ext>
            </a:extLst>
          </p:cNvPr>
          <p:cNvSpPr>
            <a:spLocks noGrp="1"/>
          </p:cNvSpPr>
          <p:nvPr>
            <p:ph type="title"/>
          </p:nvPr>
        </p:nvSpPr>
        <p:spPr/>
        <p:txBody>
          <a:bodyPr/>
          <a:lstStyle/>
          <a:p>
            <a:r>
              <a:rPr lang="nl-NL" dirty="0"/>
              <a:t>1. Inspiratie voor het inrichten en </a:t>
            </a:r>
            <a:r>
              <a:rPr lang="nl-NL" dirty="0" err="1"/>
              <a:t>vergroenen</a:t>
            </a:r>
            <a:endParaRPr lang="nl-NL" dirty="0"/>
          </a:p>
        </p:txBody>
      </p:sp>
      <p:sp>
        <p:nvSpPr>
          <p:cNvPr id="3" name="Tijdelijke aanduiding voor inhoud 2">
            <a:extLst>
              <a:ext uri="{FF2B5EF4-FFF2-40B4-BE49-F238E27FC236}">
                <a16:creationId xmlns:a16="http://schemas.microsoft.com/office/drawing/2014/main" id="{5211F3ED-7EB0-4AB1-81C6-DCA4EB073DDC}"/>
              </a:ext>
            </a:extLst>
          </p:cNvPr>
          <p:cNvSpPr>
            <a:spLocks noGrp="1"/>
          </p:cNvSpPr>
          <p:nvPr>
            <p:ph idx="1"/>
          </p:nvPr>
        </p:nvSpPr>
        <p:spPr/>
        <p:txBody>
          <a:bodyPr>
            <a:normAutofit/>
          </a:bodyPr>
          <a:lstStyle/>
          <a:p>
            <a:pPr marL="0" indent="0">
              <a:buNone/>
            </a:pPr>
            <a:r>
              <a:rPr lang="nl-NL" dirty="0"/>
              <a:t>V</a:t>
            </a:r>
            <a:r>
              <a:rPr lang="nl-NL" sz="2800" dirty="0"/>
              <a:t>oor gemeenten die groene schoolpleinen willen promoten is de inspiratiefolder van het IVN een handige tool.</a:t>
            </a:r>
            <a:endParaRPr lang="nl-NL" dirty="0">
              <a:latin typeface="+mj-lt"/>
            </a:endParaRPr>
          </a:p>
          <a:p>
            <a:pPr marL="0" indent="0">
              <a:buNone/>
            </a:pPr>
            <a:r>
              <a:rPr lang="nl-NL" sz="1800" dirty="0">
                <a:solidFill>
                  <a:schemeClr val="accent4"/>
                </a:solidFill>
                <a:latin typeface="+mj-lt"/>
              </a:rPr>
              <a:t>(</a:t>
            </a:r>
            <a:r>
              <a:rPr lang="nl-NL" sz="1800" dirty="0">
                <a:solidFill>
                  <a:schemeClr val="accent4"/>
                </a:solidFill>
                <a:latin typeface="+mj-lt"/>
                <a:hlinkClick r:id="rId2"/>
              </a:rPr>
              <a:t>https://www.ivn.nl/provincies/noord-brabant/aanvragen-inspiratieboekje-10-dingen-om-te-doen-op-en-rondom-je-schoolplein</a:t>
            </a:r>
            <a:r>
              <a:rPr lang="nl-NL" sz="1800" dirty="0">
                <a:solidFill>
                  <a:schemeClr val="accent4"/>
                </a:solidFill>
                <a:latin typeface="+mj-lt"/>
              </a:rPr>
              <a:t>)</a:t>
            </a:r>
            <a:endParaRPr lang="nl-NL" dirty="0">
              <a:solidFill>
                <a:schemeClr val="accent4"/>
              </a:solidFill>
              <a:latin typeface="+mj-lt"/>
            </a:endParaRPr>
          </a:p>
          <a:p>
            <a:pPr marL="0" indent="0">
              <a:buNone/>
            </a:pPr>
            <a:endParaRPr lang="nl-NL" dirty="0">
              <a:latin typeface="+mj-lt"/>
            </a:endParaRPr>
          </a:p>
        </p:txBody>
      </p:sp>
      <p:sp>
        <p:nvSpPr>
          <p:cNvPr id="6" name="Ovaal 5">
            <a:extLst>
              <a:ext uri="{FF2B5EF4-FFF2-40B4-BE49-F238E27FC236}">
                <a16:creationId xmlns:a16="http://schemas.microsoft.com/office/drawing/2014/main" id="{040DBD34-BFA0-43F7-A10F-0C988F31668E}"/>
              </a:ext>
            </a:extLst>
          </p:cNvPr>
          <p:cNvSpPr/>
          <p:nvPr/>
        </p:nvSpPr>
        <p:spPr>
          <a:xfrm>
            <a:off x="4359567" y="3150884"/>
            <a:ext cx="3639127" cy="35837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7" name="Object 6">
            <a:extLst>
              <a:ext uri="{FF2B5EF4-FFF2-40B4-BE49-F238E27FC236}">
                <a16:creationId xmlns:a16="http://schemas.microsoft.com/office/drawing/2014/main" id="{7E001190-5A63-40EA-AED6-C6E81BBECA16}"/>
              </a:ext>
            </a:extLst>
          </p:cNvPr>
          <p:cNvGraphicFramePr>
            <a:graphicFrameLocks noChangeAspect="1"/>
          </p:cNvGraphicFramePr>
          <p:nvPr>
            <p:extLst>
              <p:ext uri="{D42A27DB-BD31-4B8C-83A1-F6EECF244321}">
                <p14:modId xmlns:p14="http://schemas.microsoft.com/office/powerpoint/2010/main" val="3125301695"/>
              </p:ext>
            </p:extLst>
          </p:nvPr>
        </p:nvGraphicFramePr>
        <p:xfrm>
          <a:off x="5310913" y="3626599"/>
          <a:ext cx="1884218" cy="2666836"/>
        </p:xfrm>
        <a:graphic>
          <a:graphicData uri="http://schemas.openxmlformats.org/presentationml/2006/ole">
            <mc:AlternateContent xmlns:mc="http://schemas.openxmlformats.org/markup-compatibility/2006">
              <mc:Choice xmlns:v="urn:schemas-microsoft-com:vml" Requires="v">
                <p:oleObj r:id="rId3" imgW="6412680" imgH="9104760" progId="">
                  <p:embed/>
                </p:oleObj>
              </mc:Choice>
              <mc:Fallback>
                <p:oleObj r:id="rId3" imgW="6412680" imgH="9104760" progId="">
                  <p:embed/>
                  <p:pic>
                    <p:nvPicPr>
                      <p:cNvPr id="4" name="Object 3">
                        <a:extLst>
                          <a:ext uri="{FF2B5EF4-FFF2-40B4-BE49-F238E27FC236}">
                            <a16:creationId xmlns:a16="http://schemas.microsoft.com/office/drawing/2014/main" id="{9E85027D-AF46-484D-8101-7918C152291C}"/>
                          </a:ext>
                        </a:extLst>
                      </p:cNvPr>
                      <p:cNvPicPr/>
                      <p:nvPr/>
                    </p:nvPicPr>
                    <p:blipFill>
                      <a:blip r:embed="rId4"/>
                      <a:stretch>
                        <a:fillRect/>
                      </a:stretch>
                    </p:blipFill>
                    <p:spPr>
                      <a:xfrm>
                        <a:off x="5310913" y="3626599"/>
                        <a:ext cx="1884218" cy="2666836"/>
                      </a:xfrm>
                      <a:prstGeom prst="rect">
                        <a:avLst/>
                      </a:prstGeom>
                    </p:spPr>
                  </p:pic>
                </p:oleObj>
              </mc:Fallback>
            </mc:AlternateContent>
          </a:graphicData>
        </a:graphic>
      </p:graphicFrame>
      <p:sp>
        <p:nvSpPr>
          <p:cNvPr id="9" name="Ovaal 8">
            <a:extLst>
              <a:ext uri="{FF2B5EF4-FFF2-40B4-BE49-F238E27FC236}">
                <a16:creationId xmlns:a16="http://schemas.microsoft.com/office/drawing/2014/main" id="{A05D83B0-1D86-47B5-B33B-68B9E42C688C}"/>
              </a:ext>
            </a:extLst>
          </p:cNvPr>
          <p:cNvSpPr/>
          <p:nvPr/>
        </p:nvSpPr>
        <p:spPr>
          <a:xfrm>
            <a:off x="8183418" y="3169349"/>
            <a:ext cx="3639127" cy="35837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5EA7073D-D357-42E9-98D1-9EDDEE43BD20}"/>
              </a:ext>
            </a:extLst>
          </p:cNvPr>
          <p:cNvSpPr txBox="1"/>
          <p:nvPr/>
        </p:nvSpPr>
        <p:spPr>
          <a:xfrm>
            <a:off x="8811491" y="3879273"/>
            <a:ext cx="2438400" cy="246221"/>
          </a:xfrm>
          <a:prstGeom prst="rect">
            <a:avLst/>
          </a:prstGeom>
          <a:noFill/>
        </p:spPr>
        <p:txBody>
          <a:bodyPr wrap="square" rtlCol="0">
            <a:spAutoFit/>
          </a:bodyPr>
          <a:lstStyle/>
          <a:p>
            <a:r>
              <a:rPr lang="nl-NL" sz="1000" dirty="0">
                <a:solidFill>
                  <a:schemeClr val="bg1"/>
                </a:solidFill>
              </a:rPr>
              <a:t>https://schoolpleinvandetoekomst.nl</a:t>
            </a:r>
          </a:p>
        </p:txBody>
      </p:sp>
    </p:spTree>
    <p:extLst>
      <p:ext uri="{BB962C8B-B14F-4D97-AF65-F5344CB8AC3E}">
        <p14:creationId xmlns:p14="http://schemas.microsoft.com/office/powerpoint/2010/main" val="2973349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Arc 26">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3F22D1B-C2FF-4DFC-82FD-2964BD0E5C56}"/>
              </a:ext>
            </a:extLst>
          </p:cNvPr>
          <p:cNvSpPr>
            <a:spLocks noGrp="1"/>
          </p:cNvSpPr>
          <p:nvPr>
            <p:ph type="title"/>
          </p:nvPr>
        </p:nvSpPr>
        <p:spPr>
          <a:xfrm>
            <a:off x="7080738" y="1774432"/>
            <a:ext cx="4467792" cy="3060541"/>
          </a:xfrm>
        </p:spPr>
        <p:txBody>
          <a:bodyPr vert="horz" lIns="91440" tIns="45720" rIns="91440" bIns="45720" rtlCol="0" anchor="b">
            <a:normAutofit/>
          </a:bodyPr>
          <a:lstStyle/>
          <a:p>
            <a:pPr algn="ctr"/>
            <a:r>
              <a:rPr lang="en-US" dirty="0">
                <a:solidFill>
                  <a:srgbClr val="FFFFFF"/>
                </a:solidFill>
              </a:rPr>
              <a:t>2</a:t>
            </a:r>
            <a:r>
              <a:rPr lang="en-US" kern="1200" dirty="0">
                <a:solidFill>
                  <a:srgbClr val="FFFFFF"/>
                </a:solidFill>
                <a:latin typeface="+mj-lt"/>
                <a:ea typeface="+mj-ea"/>
                <a:cs typeface="+mj-cs"/>
              </a:rPr>
              <a:t>. </a:t>
            </a:r>
            <a:br>
              <a:rPr lang="en-US" kern="1200" dirty="0">
                <a:solidFill>
                  <a:srgbClr val="FFFFFF"/>
                </a:solidFill>
                <a:latin typeface="+mj-lt"/>
                <a:ea typeface="+mj-ea"/>
                <a:cs typeface="+mj-cs"/>
              </a:rPr>
            </a:br>
            <a:r>
              <a:rPr lang="en-US" dirty="0" err="1">
                <a:solidFill>
                  <a:srgbClr val="FFFFFF"/>
                </a:solidFill>
              </a:rPr>
              <a:t>Educatie</a:t>
            </a:r>
            <a:r>
              <a:rPr lang="en-US" dirty="0">
                <a:solidFill>
                  <a:srgbClr val="FFFFFF"/>
                </a:solidFill>
              </a:rPr>
              <a:t>-</a:t>
            </a:r>
            <a:br>
              <a:rPr lang="en-US" dirty="0">
                <a:solidFill>
                  <a:srgbClr val="FFFFFF"/>
                </a:solidFill>
              </a:rPr>
            </a:br>
            <a:r>
              <a:rPr lang="en-US" dirty="0" err="1">
                <a:solidFill>
                  <a:srgbClr val="FFFFFF"/>
                </a:solidFill>
              </a:rPr>
              <a:t>materialen</a:t>
            </a:r>
            <a:endParaRPr lang="en-US" kern="1200" dirty="0">
              <a:solidFill>
                <a:srgbClr val="FFFFFF"/>
              </a:solidFill>
              <a:latin typeface="+mj-lt"/>
              <a:ea typeface="+mj-ea"/>
              <a:cs typeface="+mj-cs"/>
            </a:endParaRPr>
          </a:p>
        </p:txBody>
      </p:sp>
      <p:sp>
        <p:nvSpPr>
          <p:cNvPr id="29" name="Oval 28">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Gieter">
            <a:extLst>
              <a:ext uri="{FF2B5EF4-FFF2-40B4-BE49-F238E27FC236}">
                <a16:creationId xmlns:a16="http://schemas.microsoft.com/office/drawing/2014/main" id="{A8929B05-4CD7-4D49-9E9A-40441D9E6A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8572" y="1374798"/>
            <a:ext cx="4108404"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4219941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7CDB7A-3DA7-4291-AC1F-2DF14D0DF022}"/>
              </a:ext>
            </a:extLst>
          </p:cNvPr>
          <p:cNvSpPr>
            <a:spLocks noGrp="1"/>
          </p:cNvSpPr>
          <p:nvPr>
            <p:ph type="title"/>
          </p:nvPr>
        </p:nvSpPr>
        <p:spPr/>
        <p:txBody>
          <a:bodyPr/>
          <a:lstStyle/>
          <a:p>
            <a:r>
              <a:rPr lang="nl-NL" dirty="0"/>
              <a:t>2. Educatiematerialen</a:t>
            </a:r>
          </a:p>
        </p:txBody>
      </p:sp>
      <p:sp>
        <p:nvSpPr>
          <p:cNvPr id="3" name="Tijdelijke aanduiding voor inhoud 2">
            <a:extLst>
              <a:ext uri="{FF2B5EF4-FFF2-40B4-BE49-F238E27FC236}">
                <a16:creationId xmlns:a16="http://schemas.microsoft.com/office/drawing/2014/main" id="{614BCE22-6469-4F7C-BF62-A621BC43B1E3}"/>
              </a:ext>
            </a:extLst>
          </p:cNvPr>
          <p:cNvSpPr>
            <a:spLocks noGrp="1"/>
          </p:cNvSpPr>
          <p:nvPr>
            <p:ph idx="1"/>
          </p:nvPr>
        </p:nvSpPr>
        <p:spPr/>
        <p:txBody>
          <a:bodyPr>
            <a:normAutofit/>
          </a:bodyPr>
          <a:lstStyle/>
          <a:p>
            <a:r>
              <a:rPr lang="nl-NL" sz="2800" dirty="0"/>
              <a:t>Prentenboeken, kleurplaten, watertafels, raps en een heus klimaatspel. Ze </a:t>
            </a:r>
            <a:r>
              <a:rPr lang="nl-NL" dirty="0"/>
              <a:t>komen op de volgende pagina’s allemaal aan bod. </a:t>
            </a:r>
            <a:r>
              <a:rPr lang="nl-NL" sz="2800" dirty="0"/>
              <a:t>Een aantal lesmaterialen staat ook in het Online Klimaatwarenhuis </a:t>
            </a:r>
            <a:r>
              <a:rPr lang="nl-NL" sz="1800" dirty="0">
                <a:solidFill>
                  <a:schemeClr val="accent4"/>
                </a:solidFill>
              </a:rPr>
              <a:t>(</a:t>
            </a:r>
            <a:r>
              <a:rPr lang="nl-NL" sz="1800" dirty="0">
                <a:solidFill>
                  <a:schemeClr val="accent4"/>
                </a:solidFill>
                <a:hlinkClick r:id="rId2">
                  <a:extLst>
                    <a:ext uri="{A12FA001-AC4F-418D-AE19-62706E023703}">
                      <ahyp:hlinkClr xmlns:ahyp="http://schemas.microsoft.com/office/drawing/2018/hyperlinkcolor" val="tx"/>
                    </a:ext>
                  </a:extLst>
                </a:hlinkClick>
              </a:rPr>
              <a:t>https://klimaatadaptatiebrabant.nl/klimaatwarenhuis</a:t>
            </a:r>
            <a:r>
              <a:rPr lang="nl-NL" sz="1800" dirty="0">
                <a:solidFill>
                  <a:schemeClr val="accent4"/>
                </a:solidFill>
              </a:rPr>
              <a:t>)</a:t>
            </a:r>
            <a:r>
              <a:rPr lang="nl-NL" sz="1800" dirty="0"/>
              <a:t>.</a:t>
            </a:r>
          </a:p>
          <a:p>
            <a:r>
              <a:rPr lang="nl-NL" dirty="0"/>
              <a:t>In dit document maken we een onderscheid tussen materialen voor het basisonderwijs en materialen voor het voortgezet onderwijs.</a:t>
            </a:r>
          </a:p>
          <a:p>
            <a:endParaRPr lang="nl-NL" sz="1800" dirty="0"/>
          </a:p>
          <a:p>
            <a:pPr marL="0" indent="0">
              <a:buNone/>
            </a:pPr>
            <a:endParaRPr lang="nl-NL" dirty="0"/>
          </a:p>
        </p:txBody>
      </p:sp>
    </p:spTree>
    <p:extLst>
      <p:ext uri="{BB962C8B-B14F-4D97-AF65-F5344CB8AC3E}">
        <p14:creationId xmlns:p14="http://schemas.microsoft.com/office/powerpoint/2010/main" val="163377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3">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485" y="450221"/>
            <a:ext cx="4377035"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3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822" y="475488"/>
            <a:ext cx="6675120" cy="5925312"/>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3F22D1B-C2FF-4DFC-82FD-2964BD0E5C56}"/>
              </a:ext>
            </a:extLst>
          </p:cNvPr>
          <p:cNvSpPr>
            <a:spLocks noGrp="1"/>
          </p:cNvSpPr>
          <p:nvPr>
            <p:ph type="title"/>
          </p:nvPr>
        </p:nvSpPr>
        <p:spPr>
          <a:xfrm>
            <a:off x="5694902" y="1179576"/>
            <a:ext cx="5507609" cy="3401568"/>
          </a:xfrm>
        </p:spPr>
        <p:txBody>
          <a:bodyPr vert="horz" lIns="91440" tIns="45720" rIns="91440" bIns="45720" rtlCol="0" anchor="b">
            <a:normAutofit/>
          </a:bodyPr>
          <a:lstStyle/>
          <a:p>
            <a:r>
              <a:rPr lang="en-US" sz="4800" kern="1200" dirty="0" err="1">
                <a:solidFill>
                  <a:srgbClr val="FFFFFF"/>
                </a:solidFill>
                <a:latin typeface="+mj-lt"/>
                <a:ea typeface="+mj-ea"/>
                <a:cs typeface="+mj-cs"/>
              </a:rPr>
              <a:t>Educatie-materialen</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voor</a:t>
            </a:r>
            <a:r>
              <a:rPr lang="en-US" sz="4800" kern="1200" dirty="0">
                <a:solidFill>
                  <a:srgbClr val="FFFFFF"/>
                </a:solidFill>
                <a:latin typeface="+mj-lt"/>
                <a:ea typeface="+mj-ea"/>
                <a:cs typeface="+mj-cs"/>
              </a:rPr>
              <a:t> het </a:t>
            </a:r>
            <a:r>
              <a:rPr lang="en-US" sz="4800" kern="1200" dirty="0" err="1">
                <a:solidFill>
                  <a:srgbClr val="FFFFFF"/>
                </a:solidFill>
                <a:latin typeface="+mj-lt"/>
                <a:ea typeface="+mj-ea"/>
                <a:cs typeface="+mj-cs"/>
              </a:rPr>
              <a:t>basisonderwijs</a:t>
            </a:r>
            <a:endParaRPr lang="en-US" sz="4800" kern="1200" dirty="0">
              <a:solidFill>
                <a:srgbClr val="FFFFFF"/>
              </a:solidFill>
              <a:latin typeface="+mj-lt"/>
              <a:ea typeface="+mj-ea"/>
              <a:cs typeface="+mj-cs"/>
            </a:endParaRPr>
          </a:p>
        </p:txBody>
      </p:sp>
      <p:pic>
        <p:nvPicPr>
          <p:cNvPr id="4" name="Graphic 3" descr="Gieter">
            <a:extLst>
              <a:ext uri="{FF2B5EF4-FFF2-40B4-BE49-F238E27FC236}">
                <a16:creationId xmlns:a16="http://schemas.microsoft.com/office/drawing/2014/main" id="{A8929B05-4CD7-4D49-9E9A-40441D9E6A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914" y="1451751"/>
            <a:ext cx="3952630" cy="3952630"/>
          </a:xfrm>
          <a:prstGeom prst="rect">
            <a:avLst/>
          </a:prstGeom>
        </p:spPr>
      </p:pic>
      <p:cxnSp>
        <p:nvCxnSpPr>
          <p:cNvPr id="38" name="Straight Connector 37">
            <a:extLst>
              <a:ext uri="{FF2B5EF4-FFF2-40B4-BE49-F238E27FC236}">
                <a16:creationId xmlns:a16="http://schemas.microsoft.com/office/drawing/2014/main" id="{1E3B3398-8D6B-46D6-845D-5062707167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35400" y="4713662"/>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5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55DCA90-7516-48C5-9278-FE3D43339848}"/>
              </a:ext>
            </a:extLst>
          </p:cNvPr>
          <p:cNvSpPr/>
          <p:nvPr/>
        </p:nvSpPr>
        <p:spPr>
          <a:xfrm>
            <a:off x="3222204" y="4223791"/>
            <a:ext cx="2268000" cy="2268000"/>
          </a:xfrm>
          <a:prstGeom prst="rect">
            <a:avLst/>
          </a:prstGeom>
          <a:solidFill>
            <a:srgbClr val="678EC9"/>
          </a:solidFill>
          <a:ln w="57150">
            <a:solidFill>
              <a:srgbClr val="678EC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bg1"/>
                </a:solidFill>
                <a:ea typeface="Calibri" panose="020F0502020204030204" pitchFamily="34" charset="0"/>
              </a:rPr>
              <a:t>NME</a:t>
            </a:r>
            <a:r>
              <a:rPr lang="nl-NL" sz="1100" dirty="0">
                <a:solidFill>
                  <a:schemeClr val="bg1"/>
                </a:solidFill>
                <a:ea typeface="Calibri" panose="020F0502020204030204" pitchFamily="34" charset="0"/>
              </a:rPr>
              <a:t> centra in de provincie: </a:t>
            </a:r>
            <a:r>
              <a:rPr lang="nl-NL" sz="1100" u="sng" dirty="0">
                <a:solidFill>
                  <a:schemeClr val="bg1"/>
                </a:solidFill>
                <a:ea typeface="Calibri" panose="020F0502020204030204" pitchFamily="34" charset="0"/>
                <a:hlinkClick r:id="rId2">
                  <a:extLst>
                    <a:ext uri="{A12FA001-AC4F-418D-AE19-62706E023703}">
                      <ahyp:hlinkClr xmlns:ahyp="http://schemas.microsoft.com/office/drawing/2018/hyperlinkcolor" val="tx"/>
                    </a:ext>
                  </a:extLst>
                </a:hlinkClick>
              </a:rPr>
              <a:t>https://www.aandeslagmetafval.nl/nme_zoeker</a:t>
            </a:r>
            <a:endParaRPr lang="nl-NL" sz="1400" dirty="0">
              <a:solidFill>
                <a:schemeClr val="bg1"/>
              </a:solidFill>
              <a:effectLst/>
              <a:ea typeface="Calibri" panose="020F0502020204030204" pitchFamily="34" charset="0"/>
            </a:endParaRPr>
          </a:p>
          <a:p>
            <a:pPr algn="ctr"/>
            <a:endParaRPr lang="nl-NL" sz="1100" dirty="0">
              <a:solidFill>
                <a:schemeClr val="bg1"/>
              </a:solidFill>
            </a:endParaRPr>
          </a:p>
        </p:txBody>
      </p:sp>
      <p:sp>
        <p:nvSpPr>
          <p:cNvPr id="5" name="Gelijkbenige driehoek 4">
            <a:extLst>
              <a:ext uri="{FF2B5EF4-FFF2-40B4-BE49-F238E27FC236}">
                <a16:creationId xmlns:a16="http://schemas.microsoft.com/office/drawing/2014/main" id="{4393098F-D8C6-4627-BAEA-DD76515D59CF}"/>
              </a:ext>
            </a:extLst>
          </p:cNvPr>
          <p:cNvSpPr/>
          <p:nvPr/>
        </p:nvSpPr>
        <p:spPr>
          <a:xfrm>
            <a:off x="660203" y="1722811"/>
            <a:ext cx="2506845" cy="2229145"/>
          </a:xfrm>
          <a:prstGeom prst="triangle">
            <a:avLst/>
          </a:prstGeom>
          <a:solidFill>
            <a:srgbClr val="49B170"/>
          </a:solidFill>
          <a:ln w="57150">
            <a:solidFill>
              <a:srgbClr val="49B1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nl-NL" sz="1600" dirty="0">
                <a:solidFill>
                  <a:schemeClr val="bg1"/>
                </a:solidFill>
                <a:ea typeface="Calibri" panose="020F0502020204030204" pitchFamily="34" charset="0"/>
              </a:rPr>
              <a:t>IVN</a:t>
            </a:r>
            <a:r>
              <a:rPr lang="nl-NL" sz="1200" dirty="0">
                <a:solidFill>
                  <a:schemeClr val="bg1"/>
                </a:solidFill>
                <a:ea typeface="Calibri" panose="020F0502020204030204" pitchFamily="34" charset="0"/>
              </a:rPr>
              <a:t> </a:t>
            </a:r>
            <a:r>
              <a:rPr lang="nl-NL" sz="1200" u="sng" dirty="0">
                <a:solidFill>
                  <a:schemeClr val="bg1"/>
                </a:solidFill>
                <a:ea typeface="Calibri" panose="020F0502020204030204" pitchFamily="34" charset="0"/>
                <a:hlinkClick r:id="rId3">
                  <a:extLst>
                    <a:ext uri="{A12FA001-AC4F-418D-AE19-62706E023703}">
                      <ahyp:hlinkClr xmlns:ahyp="http://schemas.microsoft.com/office/drawing/2018/hyperlinkcolor" val="tx"/>
                    </a:ext>
                  </a:extLst>
                </a:hlinkClick>
              </a:rPr>
              <a:t>https://winkel.ivn.nl/onderwijsmateriaal/leskisten/</a:t>
            </a:r>
            <a:endParaRPr lang="nl-NL" sz="1600" dirty="0">
              <a:solidFill>
                <a:schemeClr val="bg1"/>
              </a:solidFill>
              <a:effectLst/>
              <a:ea typeface="Calibri" panose="020F0502020204030204" pitchFamily="34" charset="0"/>
            </a:endParaRPr>
          </a:p>
        </p:txBody>
      </p:sp>
      <p:sp>
        <p:nvSpPr>
          <p:cNvPr id="6" name="Ovaal 5">
            <a:extLst>
              <a:ext uri="{FF2B5EF4-FFF2-40B4-BE49-F238E27FC236}">
                <a16:creationId xmlns:a16="http://schemas.microsoft.com/office/drawing/2014/main" id="{18196272-A822-4E46-8154-3C8B7AEABB4A}"/>
              </a:ext>
            </a:extLst>
          </p:cNvPr>
          <p:cNvSpPr/>
          <p:nvPr/>
        </p:nvSpPr>
        <p:spPr>
          <a:xfrm>
            <a:off x="3167048" y="1683956"/>
            <a:ext cx="2268000" cy="2268000"/>
          </a:xfrm>
          <a:prstGeom prst="ellipse">
            <a:avLst/>
          </a:prstGeom>
          <a:solidFill>
            <a:srgbClr val="678EC9"/>
          </a:solidFill>
          <a:ln w="57150">
            <a:solidFill>
              <a:srgbClr val="678EC9"/>
            </a:solidFill>
          </a:ln>
        </p:spPr>
        <p:txBody>
          <a:bodyPr wrap="square" anchor="ctr">
            <a:spAutoFit/>
          </a:bodyPr>
          <a:lstStyle/>
          <a:p>
            <a:pPr algn="ctr">
              <a:spcAft>
                <a:spcPts val="0"/>
              </a:spcAft>
            </a:pPr>
            <a:r>
              <a:rPr lang="nl-NL" dirty="0">
                <a:solidFill>
                  <a:schemeClr val="bg1"/>
                </a:solidFill>
                <a:ea typeface="Calibri" panose="020F0502020204030204" pitchFamily="34" charset="0"/>
              </a:rPr>
              <a:t>Marant</a:t>
            </a:r>
            <a:r>
              <a:rPr lang="nl-NL" sz="1200" dirty="0">
                <a:solidFill>
                  <a:schemeClr val="bg1"/>
                </a:solidFill>
                <a:ea typeface="Calibri" panose="020F0502020204030204" pitchFamily="34" charset="0"/>
              </a:rPr>
              <a:t> </a:t>
            </a:r>
            <a:r>
              <a:rPr lang="nl-NL" sz="1200" u="sng" dirty="0">
                <a:solidFill>
                  <a:schemeClr val="bg1"/>
                </a:solidFill>
                <a:ea typeface="Calibri" panose="020F0502020204030204" pitchFamily="34" charset="0"/>
                <a:hlinkClick r:id="rId4">
                  <a:extLst>
                    <a:ext uri="{A12FA001-AC4F-418D-AE19-62706E023703}">
                      <ahyp:hlinkClr xmlns:ahyp="http://schemas.microsoft.com/office/drawing/2018/hyperlinkcolor" val="tx"/>
                    </a:ext>
                  </a:extLst>
                </a:hlinkClick>
              </a:rPr>
              <a:t>https://www.nmegids.nl/algemeen/lesaanbod/nmegids.php?aanbieder=me&amp;doel=overzicht</a:t>
            </a:r>
            <a:endParaRPr lang="nl-NL" sz="1200" dirty="0">
              <a:solidFill>
                <a:schemeClr val="bg1"/>
              </a:solidFill>
              <a:ea typeface="Calibri" panose="020F0502020204030204" pitchFamily="34" charset="0"/>
            </a:endParaRPr>
          </a:p>
        </p:txBody>
      </p:sp>
      <p:sp>
        <p:nvSpPr>
          <p:cNvPr id="7" name="Ovaal 6">
            <a:extLst>
              <a:ext uri="{FF2B5EF4-FFF2-40B4-BE49-F238E27FC236}">
                <a16:creationId xmlns:a16="http://schemas.microsoft.com/office/drawing/2014/main" id="{82697274-04B0-4C02-BA20-19A12FD7D7FA}"/>
              </a:ext>
            </a:extLst>
          </p:cNvPr>
          <p:cNvSpPr/>
          <p:nvPr/>
        </p:nvSpPr>
        <p:spPr>
          <a:xfrm>
            <a:off x="779625" y="4223791"/>
            <a:ext cx="2268000" cy="2268000"/>
          </a:xfrm>
          <a:prstGeom prst="ellipse">
            <a:avLst/>
          </a:prstGeom>
          <a:ln w="57150">
            <a:solidFill>
              <a:srgbClr val="49B170"/>
            </a:solidFill>
            <a:prstDash val="sysDash"/>
          </a:ln>
        </p:spPr>
        <p:txBody>
          <a:bodyPr wrap="square">
            <a:spAutoFit/>
          </a:bodyPr>
          <a:lstStyle/>
          <a:p>
            <a:pPr algn="ctr">
              <a:spcAft>
                <a:spcPts val="0"/>
              </a:spcAft>
            </a:pPr>
            <a:r>
              <a:rPr lang="nl-NL" sz="1600" dirty="0">
                <a:solidFill>
                  <a:srgbClr val="666666"/>
                </a:solidFill>
                <a:ea typeface="Calibri" panose="020F0502020204030204" pitchFamily="34" charset="0"/>
              </a:rPr>
              <a:t>Wageningen universiteit </a:t>
            </a:r>
            <a:r>
              <a:rPr lang="nl-NL" sz="1200" u="sng" dirty="0">
                <a:solidFill>
                  <a:srgbClr val="666666"/>
                </a:solidFill>
                <a:ea typeface="Calibri" panose="020F0502020204030204" pitchFamily="34" charset="0"/>
                <a:hlinkClick r:id="rId5">
                  <a:extLst>
                    <a:ext uri="{A12FA001-AC4F-418D-AE19-62706E023703}">
                      <ahyp:hlinkClr xmlns:ahyp="http://schemas.microsoft.com/office/drawing/2018/hyperlinkcolor" val="tx"/>
                    </a:ext>
                  </a:extLst>
                </a:hlinkClick>
              </a:rPr>
              <a:t>https://www.wur.nl/nl/Onderwijs-Opleidingen/Wetenschapsknooppunt/Ons-aanbod/Lesmateriaal.htm</a:t>
            </a:r>
            <a:endParaRPr lang="nl-NL" sz="1600" dirty="0">
              <a:solidFill>
                <a:srgbClr val="666666"/>
              </a:solidFill>
              <a:ea typeface="Calibri" panose="020F0502020204030204" pitchFamily="34" charset="0"/>
            </a:endParaRPr>
          </a:p>
        </p:txBody>
      </p:sp>
      <p:sp>
        <p:nvSpPr>
          <p:cNvPr id="8" name="Rechthoek 7">
            <a:extLst>
              <a:ext uri="{FF2B5EF4-FFF2-40B4-BE49-F238E27FC236}">
                <a16:creationId xmlns:a16="http://schemas.microsoft.com/office/drawing/2014/main" id="{4F0B866B-F69D-4609-96D9-A878781ECE0A}"/>
              </a:ext>
            </a:extLst>
          </p:cNvPr>
          <p:cNvSpPr/>
          <p:nvPr/>
        </p:nvSpPr>
        <p:spPr>
          <a:xfrm>
            <a:off x="5673893" y="2327627"/>
            <a:ext cx="2268000" cy="1077218"/>
          </a:xfrm>
          <a:prstGeom prst="rect">
            <a:avLst/>
          </a:prstGeom>
          <a:solidFill>
            <a:srgbClr val="49B170"/>
          </a:solidFill>
          <a:ln w="38100">
            <a:solidFill>
              <a:srgbClr val="49B170"/>
            </a:solidFill>
          </a:ln>
        </p:spPr>
        <p:txBody>
          <a:bodyPr wrap="square" anchor="ctr">
            <a:spAutoFit/>
          </a:bodyPr>
          <a:lstStyle/>
          <a:p>
            <a:pPr algn="ctr">
              <a:spcAft>
                <a:spcPts val="0"/>
              </a:spcAft>
            </a:pPr>
            <a:r>
              <a:rPr lang="nl-NL" sz="1600" dirty="0">
                <a:solidFill>
                  <a:schemeClr val="bg1"/>
                </a:solidFill>
                <a:ea typeface="Calibri" panose="020F0502020204030204" pitchFamily="34" charset="0"/>
              </a:rPr>
              <a:t>Wetsus</a:t>
            </a:r>
            <a:endParaRPr lang="nl-NL" sz="1200" dirty="0">
              <a:solidFill>
                <a:schemeClr val="bg1"/>
              </a:solidFill>
              <a:ea typeface="Calibri" panose="020F0502020204030204" pitchFamily="34" charset="0"/>
            </a:endParaRPr>
          </a:p>
          <a:p>
            <a:pPr algn="ctr">
              <a:spcAft>
                <a:spcPts val="0"/>
              </a:spcAft>
            </a:pPr>
            <a:endParaRPr lang="nl-NL" sz="1200" dirty="0">
              <a:solidFill>
                <a:schemeClr val="bg1"/>
              </a:solidFill>
              <a:ea typeface="Calibri" panose="020F0502020204030204" pitchFamily="34" charset="0"/>
            </a:endParaRPr>
          </a:p>
          <a:p>
            <a:pPr algn="ctr">
              <a:spcAft>
                <a:spcPts val="0"/>
              </a:spcAft>
            </a:pPr>
            <a:r>
              <a:rPr lang="nl-NL" sz="1200" dirty="0">
                <a:solidFill>
                  <a:schemeClr val="bg1"/>
                </a:solidFill>
                <a:hlinkClick r:id="rId6">
                  <a:extLst>
                    <a:ext uri="{A12FA001-AC4F-418D-AE19-62706E023703}">
                      <ahyp:hlinkClr xmlns:ahyp="http://schemas.microsoft.com/office/drawing/2018/hyperlinkcolor" val="tx"/>
                    </a:ext>
                  </a:extLst>
                </a:hlinkClick>
              </a:rPr>
              <a:t>Leskisten Watertechnologie - Wetsus.nl (valuefromurine.eu)</a:t>
            </a:r>
            <a:endParaRPr lang="nl-NL" sz="1200" dirty="0">
              <a:solidFill>
                <a:schemeClr val="bg1"/>
              </a:solidFill>
              <a:ea typeface="Calibri" panose="020F0502020204030204" pitchFamily="34" charset="0"/>
            </a:endParaRPr>
          </a:p>
        </p:txBody>
      </p:sp>
      <p:sp>
        <p:nvSpPr>
          <p:cNvPr id="9" name="Titel 1">
            <a:extLst>
              <a:ext uri="{FF2B5EF4-FFF2-40B4-BE49-F238E27FC236}">
                <a16:creationId xmlns:a16="http://schemas.microsoft.com/office/drawing/2014/main" id="{941E5B93-B6B5-422B-82F2-5CC675BDFF2C}"/>
              </a:ext>
            </a:extLst>
          </p:cNvPr>
          <p:cNvSpPr>
            <a:spLocks noGrp="1"/>
          </p:cNvSpPr>
          <p:nvPr>
            <p:ph type="title"/>
          </p:nvPr>
        </p:nvSpPr>
        <p:spPr>
          <a:xfrm>
            <a:off x="467361" y="591010"/>
            <a:ext cx="5221185" cy="993288"/>
          </a:xfrm>
        </p:spPr>
        <p:txBody>
          <a:bodyPr vert="horz" lIns="91440" tIns="45720" rIns="91440" bIns="45720" rtlCol="0" anchor="b">
            <a:normAutofit/>
          </a:bodyPr>
          <a:lstStyle/>
          <a:p>
            <a:r>
              <a:rPr lang="en-US" kern="1200" dirty="0">
                <a:solidFill>
                  <a:schemeClr val="tx1"/>
                </a:solidFill>
                <a:latin typeface="+mj-lt"/>
                <a:ea typeface="+mj-ea"/>
                <a:cs typeface="+mj-cs"/>
              </a:rPr>
              <a:t>Leskisten</a:t>
            </a:r>
          </a:p>
        </p:txBody>
      </p:sp>
      <p:pic>
        <p:nvPicPr>
          <p:cNvPr id="11" name="Graphic 10" descr="Bij">
            <a:extLst>
              <a:ext uri="{FF2B5EF4-FFF2-40B4-BE49-F238E27FC236}">
                <a16:creationId xmlns:a16="http://schemas.microsoft.com/office/drawing/2014/main" id="{F9A739A5-7EAE-4061-9577-065B869FB5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367196">
            <a:off x="4875942" y="4216830"/>
            <a:ext cx="609845" cy="609845"/>
          </a:xfrm>
          <a:prstGeom prst="rect">
            <a:avLst/>
          </a:prstGeom>
        </p:spPr>
      </p:pic>
      <p:pic>
        <p:nvPicPr>
          <p:cNvPr id="13" name="Graphic 12" descr="Landbouw">
            <a:extLst>
              <a:ext uri="{FF2B5EF4-FFF2-40B4-BE49-F238E27FC236}">
                <a16:creationId xmlns:a16="http://schemas.microsoft.com/office/drawing/2014/main" id="{B9517525-0978-476E-88E4-3663C803DC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55041" y="3543036"/>
            <a:ext cx="457200" cy="457200"/>
          </a:xfrm>
          <a:prstGeom prst="rect">
            <a:avLst/>
          </a:prstGeom>
        </p:spPr>
      </p:pic>
      <p:pic>
        <p:nvPicPr>
          <p:cNvPr id="17" name="Graphic 16" descr="Mus">
            <a:extLst>
              <a:ext uri="{FF2B5EF4-FFF2-40B4-BE49-F238E27FC236}">
                <a16:creationId xmlns:a16="http://schemas.microsoft.com/office/drawing/2014/main" id="{E50E6844-1A32-4FE8-89DB-2C599E0072D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51734" y="2058368"/>
            <a:ext cx="462890" cy="462890"/>
          </a:xfrm>
          <a:prstGeom prst="rect">
            <a:avLst/>
          </a:prstGeom>
        </p:spPr>
      </p:pic>
      <p:pic>
        <p:nvPicPr>
          <p:cNvPr id="19" name="Graphic 18" descr="Vlinder">
            <a:extLst>
              <a:ext uri="{FF2B5EF4-FFF2-40B4-BE49-F238E27FC236}">
                <a16:creationId xmlns:a16="http://schemas.microsoft.com/office/drawing/2014/main" id="{04C0DD28-73C4-4AA5-A2C7-72B73996F4D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9550907">
            <a:off x="3074391" y="620640"/>
            <a:ext cx="536538" cy="536538"/>
          </a:xfrm>
          <a:prstGeom prst="rect">
            <a:avLst/>
          </a:prstGeom>
        </p:spPr>
      </p:pic>
      <p:sp>
        <p:nvSpPr>
          <p:cNvPr id="12" name="Ovaal 11">
            <a:extLst>
              <a:ext uri="{FF2B5EF4-FFF2-40B4-BE49-F238E27FC236}">
                <a16:creationId xmlns:a16="http://schemas.microsoft.com/office/drawing/2014/main" id="{5B48AE75-C5F6-4ACD-9FEF-415AC365F3CD}"/>
              </a:ext>
            </a:extLst>
          </p:cNvPr>
          <p:cNvSpPr/>
          <p:nvPr/>
        </p:nvSpPr>
        <p:spPr>
          <a:xfrm>
            <a:off x="5802897" y="4121477"/>
            <a:ext cx="4384835" cy="2380357"/>
          </a:xfrm>
          <a:prstGeom prst="ellipse">
            <a:avLst/>
          </a:prstGeom>
          <a:solidFill>
            <a:srgbClr val="678EC9"/>
          </a:solidFill>
          <a:ln w="57150">
            <a:solidFill>
              <a:srgbClr val="678EC9"/>
            </a:solidFill>
          </a:ln>
        </p:spPr>
        <p:txBody>
          <a:bodyPr wrap="square" anchor="ctr">
            <a:spAutoFit/>
          </a:bodyPr>
          <a:lstStyle/>
          <a:p>
            <a:pPr algn="ctr">
              <a:spcAft>
                <a:spcPts val="0"/>
              </a:spcAft>
            </a:pPr>
            <a:r>
              <a:rPr lang="nl-NL" dirty="0">
                <a:solidFill>
                  <a:schemeClr val="bg1"/>
                </a:solidFill>
                <a:ea typeface="Calibri" panose="020F0502020204030204" pitchFamily="34" charset="0"/>
              </a:rPr>
              <a:t>Buitenlessen</a:t>
            </a:r>
            <a:r>
              <a:rPr lang="nl-NL" sz="1200" dirty="0">
                <a:solidFill>
                  <a:schemeClr val="bg1"/>
                </a:solidFill>
                <a:ea typeface="Calibri" panose="020F0502020204030204" pitchFamily="34" charset="0"/>
              </a:rPr>
              <a:t> </a:t>
            </a:r>
            <a:r>
              <a:rPr lang="nl-NL" sz="1000" u="sng" dirty="0">
                <a:solidFill>
                  <a:schemeClr val="bg1"/>
                </a:solidFill>
                <a:ea typeface="Calibri" panose="020F0502020204030204" pitchFamily="34" charset="0"/>
                <a:hlinkClick r:id="rId15">
                  <a:extLst>
                    <a:ext uri="{A12FA001-AC4F-418D-AE19-62706E023703}">
                      <ahyp:hlinkClr xmlns:ahyp="http://schemas.microsoft.com/office/drawing/2018/hyperlinkcolor" val="tx"/>
                    </a:ext>
                  </a:extLst>
                </a:hlinkClick>
              </a:rPr>
              <a:t>https://www.buitenlesdag.nl/buitenlessen</a:t>
            </a:r>
            <a:endParaRPr lang="nl-NL" sz="1000" u="sng" dirty="0">
              <a:solidFill>
                <a:schemeClr val="bg1"/>
              </a:solidFill>
              <a:ea typeface="Calibri" panose="020F0502020204030204" pitchFamily="34" charset="0"/>
            </a:endParaRPr>
          </a:p>
          <a:p>
            <a:pPr algn="ctr">
              <a:spcAft>
                <a:spcPts val="0"/>
              </a:spcAft>
            </a:pPr>
            <a:endParaRPr lang="nl-NL" sz="1000" u="sng" dirty="0">
              <a:solidFill>
                <a:schemeClr val="bg1"/>
              </a:solidFill>
              <a:ea typeface="Calibri" panose="020F0502020204030204" pitchFamily="34" charset="0"/>
            </a:endParaRPr>
          </a:p>
          <a:p>
            <a:pPr algn="ctr">
              <a:spcAft>
                <a:spcPts val="0"/>
              </a:spcAft>
            </a:pPr>
            <a:endParaRPr lang="nl-NL" sz="1000" u="sng" dirty="0">
              <a:solidFill>
                <a:schemeClr val="bg1"/>
              </a:solidFill>
              <a:ea typeface="Calibri" panose="020F0502020204030204" pitchFamily="34" charset="0"/>
            </a:endParaRPr>
          </a:p>
          <a:p>
            <a:pPr algn="ctr">
              <a:spcAft>
                <a:spcPts val="0"/>
              </a:spcAft>
            </a:pPr>
            <a:r>
              <a:rPr lang="nl-NL" dirty="0">
                <a:solidFill>
                  <a:schemeClr val="bg1"/>
                </a:solidFill>
                <a:ea typeface="Calibri" panose="020F0502020204030204" pitchFamily="34" charset="0"/>
              </a:rPr>
              <a:t>Natuurlessen</a:t>
            </a:r>
          </a:p>
          <a:p>
            <a:pPr algn="ctr"/>
            <a:r>
              <a:rPr lang="nl-NL" sz="1000" u="sng" dirty="0">
                <a:solidFill>
                  <a:schemeClr val="bg1"/>
                </a:solidFill>
                <a:ea typeface="Calibri" panose="020F0502020204030204" pitchFamily="34" charset="0"/>
                <a:hlinkClick r:id="rId16">
                  <a:extLst>
                    <a:ext uri="{A12FA001-AC4F-418D-AE19-62706E023703}">
                      <ahyp:hlinkClr xmlns:ahyp="http://schemas.microsoft.com/office/drawing/2018/hyperlinkcolor" val="tx"/>
                    </a:ext>
                  </a:extLst>
                </a:hlinkClick>
              </a:rPr>
              <a:t>https://www.natuurwijs.nl/natuuropdrachten</a:t>
            </a:r>
            <a:endParaRPr lang="nl-NL" sz="1000" u="sng" dirty="0">
              <a:solidFill>
                <a:schemeClr val="bg1"/>
              </a:solidFill>
              <a:ea typeface="Calibri" panose="020F0502020204030204" pitchFamily="34" charset="0"/>
            </a:endParaRPr>
          </a:p>
          <a:p>
            <a:pPr algn="ctr">
              <a:spcAft>
                <a:spcPts val="0"/>
              </a:spcAft>
            </a:pPr>
            <a:endParaRPr lang="nl-NL" u="sng" dirty="0">
              <a:solidFill>
                <a:schemeClr val="bg1"/>
              </a:solidFill>
              <a:ea typeface="Calibri" panose="020F0502020204030204" pitchFamily="34" charset="0"/>
            </a:endParaRPr>
          </a:p>
          <a:p>
            <a:pPr algn="ctr">
              <a:spcAft>
                <a:spcPts val="0"/>
              </a:spcAft>
            </a:pPr>
            <a:endParaRPr lang="nl-NL" sz="1000" dirty="0">
              <a:solidFill>
                <a:schemeClr val="bg1"/>
              </a:solidFill>
              <a:ea typeface="Calibri" panose="020F0502020204030204" pitchFamily="34" charset="0"/>
            </a:endParaRPr>
          </a:p>
        </p:txBody>
      </p:sp>
      <p:sp>
        <p:nvSpPr>
          <p:cNvPr id="14" name="Gelijkbenige driehoek 13">
            <a:extLst>
              <a:ext uri="{FF2B5EF4-FFF2-40B4-BE49-F238E27FC236}">
                <a16:creationId xmlns:a16="http://schemas.microsoft.com/office/drawing/2014/main" id="{466B82B7-19D8-4199-B892-ECA134F18E49}"/>
              </a:ext>
            </a:extLst>
          </p:cNvPr>
          <p:cNvSpPr/>
          <p:nvPr/>
        </p:nvSpPr>
        <p:spPr>
          <a:xfrm>
            <a:off x="8180738" y="1751663"/>
            <a:ext cx="3771117" cy="2229145"/>
          </a:xfrm>
          <a:prstGeom prst="triangle">
            <a:avLst/>
          </a:prstGeom>
          <a:solidFill>
            <a:srgbClr val="49B170"/>
          </a:solidFill>
          <a:ln w="57150">
            <a:solidFill>
              <a:srgbClr val="49B1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nl-NL" sz="1600" dirty="0">
                <a:solidFill>
                  <a:schemeClr val="bg1"/>
                </a:solidFill>
                <a:ea typeface="Calibri" panose="020F0502020204030204" pitchFamily="34" charset="0"/>
              </a:rPr>
              <a:t>Water-educatie</a:t>
            </a:r>
            <a:r>
              <a:rPr lang="nl-NL" sz="1200" dirty="0">
                <a:solidFill>
                  <a:schemeClr val="bg1"/>
                </a:solidFill>
                <a:ea typeface="Calibri" panose="020F0502020204030204" pitchFamily="34" charset="0"/>
              </a:rPr>
              <a:t> </a:t>
            </a:r>
            <a:r>
              <a:rPr lang="nl-NL" sz="1200" u="sng" dirty="0">
                <a:solidFill>
                  <a:schemeClr val="bg1"/>
                </a:solidFill>
                <a:ea typeface="Calibri" panose="020F0502020204030204" pitchFamily="34" charset="0"/>
                <a:hlinkClick r:id="rId17">
                  <a:extLst>
                    <a:ext uri="{A12FA001-AC4F-418D-AE19-62706E023703}">
                      <ahyp:hlinkClr xmlns:ahyp="http://schemas.microsoft.com/office/drawing/2018/hyperlinkcolor" val="tx"/>
                    </a:ext>
                  </a:extLst>
                </a:hlinkClick>
              </a:rPr>
              <a:t>https://watereducatie.nl/educatief-aanbod/basisonderwijs</a:t>
            </a:r>
            <a:endParaRPr lang="nl-NL" sz="1600" dirty="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1590676747"/>
      </p:ext>
    </p:extLst>
  </p:cSld>
  <p:clrMapOvr>
    <a:masterClrMapping/>
  </p:clrMapOvr>
</p:sld>
</file>

<file path=ppt/theme/theme1.xml><?xml version="1.0" encoding="utf-8"?>
<a:theme xmlns:a="http://schemas.openxmlformats.org/drawingml/2006/main" name="Kantoorthema">
  <a:themeElements>
    <a:clrScheme name="Regio Noordoost Brabant">
      <a:dk1>
        <a:srgbClr val="666666"/>
      </a:dk1>
      <a:lt1>
        <a:srgbClr val="FFFFFF"/>
      </a:lt1>
      <a:dk2>
        <a:srgbClr val="335B74"/>
      </a:dk2>
      <a:lt2>
        <a:srgbClr val="DFE3E5"/>
      </a:lt2>
      <a:accent1>
        <a:srgbClr val="678EC9"/>
      </a:accent1>
      <a:accent2>
        <a:srgbClr val="2683C6"/>
      </a:accent2>
      <a:accent3>
        <a:srgbClr val="5BC5F2"/>
      </a:accent3>
      <a:accent4>
        <a:srgbClr val="49B170"/>
      </a:accent4>
      <a:accent5>
        <a:srgbClr val="3E8853"/>
      </a:accent5>
      <a:accent6>
        <a:srgbClr val="62A39F"/>
      </a:accent6>
      <a:hlink>
        <a:srgbClr val="6EAC1C"/>
      </a:hlink>
      <a:folHlink>
        <a:srgbClr val="B26B02"/>
      </a:folHlink>
    </a:clrScheme>
    <a:fontScheme name="Regio Noordoost Brabant">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TotalTime>
  <Words>1505</Words>
  <Application>Microsoft Office PowerPoint</Application>
  <PresentationFormat>Breedbeeld</PresentationFormat>
  <Paragraphs>125</Paragraphs>
  <Slides>22</Slides>
  <Notes>0</Notes>
  <HiddenSlides>0</HiddenSlides>
  <MMClips>1</MMClips>
  <ScaleCrop>false</ScaleCrop>
  <HeadingPairs>
    <vt:vector size="8" baseType="variant">
      <vt:variant>
        <vt:lpstr>Gebruikte lettertypen</vt:lpstr>
      </vt:variant>
      <vt:variant>
        <vt:i4>5</vt:i4>
      </vt:variant>
      <vt:variant>
        <vt:lpstr>Thema</vt:lpstr>
      </vt:variant>
      <vt:variant>
        <vt:i4>1</vt:i4>
      </vt:variant>
      <vt:variant>
        <vt:lpstr>Ingesloten OLE-bronprogramma's</vt:lpstr>
      </vt:variant>
      <vt:variant>
        <vt:i4>0</vt:i4>
      </vt:variant>
      <vt:variant>
        <vt:lpstr>Diatitels</vt:lpstr>
      </vt:variant>
      <vt:variant>
        <vt:i4>22</vt:i4>
      </vt:variant>
    </vt:vector>
  </HeadingPairs>
  <TitlesOfParts>
    <vt:vector size="28" baseType="lpstr">
      <vt:lpstr>Arial</vt:lpstr>
      <vt:lpstr>Calibri</vt:lpstr>
      <vt:lpstr>Helvetica</vt:lpstr>
      <vt:lpstr>Open Sans</vt:lpstr>
      <vt:lpstr>Open Sans</vt:lpstr>
      <vt:lpstr>Kantoorthema</vt:lpstr>
      <vt:lpstr>Onderwijs</vt:lpstr>
      <vt:lpstr>Intro</vt:lpstr>
      <vt:lpstr>Legenda</vt:lpstr>
      <vt:lpstr>1.  Inspiratie</vt:lpstr>
      <vt:lpstr>1. Inspiratie voor het inrichten en vergroenen</vt:lpstr>
      <vt:lpstr>2.  Educatie- materialen</vt:lpstr>
      <vt:lpstr>2. Educatiematerialen</vt:lpstr>
      <vt:lpstr>Educatie-materialen voor het basisonderwijs</vt:lpstr>
      <vt:lpstr>Leskisten</vt:lpstr>
      <vt:lpstr>Boeken</vt:lpstr>
      <vt:lpstr>Klimaatspel</vt:lpstr>
      <vt:lpstr>Watertafel</vt:lpstr>
      <vt:lpstr>KlimaatKATE</vt:lpstr>
      <vt:lpstr>Klimaatstand</vt:lpstr>
      <vt:lpstr>Waterweg</vt:lpstr>
      <vt:lpstr>Extra</vt:lpstr>
      <vt:lpstr>Educatie-materialen voor het voortgezet onderwijs</vt:lpstr>
      <vt:lpstr>Scholenopdracht</vt:lpstr>
      <vt:lpstr>3.  Succesvolle praktijk-voorbeelden</vt:lpstr>
      <vt:lpstr>PowerPoint-presentatie</vt:lpstr>
      <vt:lpstr>Spraakwater Onderbouw</vt:lpstr>
      <vt:lpstr> Spraakwater Bovenbouw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Onderwijs</dc:title>
  <dc:creator>Nelien van der Ben</dc:creator>
  <cp:lastModifiedBy>Menno van Bijsterveldt</cp:lastModifiedBy>
  <cp:revision>27</cp:revision>
  <dcterms:created xsi:type="dcterms:W3CDTF">2020-05-28T14:20:33Z</dcterms:created>
  <dcterms:modified xsi:type="dcterms:W3CDTF">2022-08-04T09:50:14Z</dcterms:modified>
</cp:coreProperties>
</file>